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3.xml" ContentType="application/vnd.openxmlformats-officedocument.presentationml.notesSlide+xml"/>
  <Override PartName="/ppt/tags/tag6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56" r:id="rId5"/>
    <p:sldId id="412" r:id="rId6"/>
    <p:sldId id="267" r:id="rId7"/>
    <p:sldId id="357" r:id="rId8"/>
    <p:sldId id="272" r:id="rId9"/>
    <p:sldId id="269" r:id="rId10"/>
    <p:sldId id="317" r:id="rId11"/>
    <p:sldId id="405" r:id="rId12"/>
    <p:sldId id="406" r:id="rId13"/>
    <p:sldId id="407" r:id="rId14"/>
    <p:sldId id="409" r:id="rId15"/>
    <p:sldId id="408" r:id="rId16"/>
    <p:sldId id="410" r:id="rId17"/>
    <p:sldId id="413" r:id="rId18"/>
  </p:sldIdLst>
  <p:sldSz cx="9906000" cy="6858000" type="A4"/>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833" userDrawn="1">
          <p15:clr>
            <a:srgbClr val="A4A3A4"/>
          </p15:clr>
        </p15:guide>
        <p15:guide id="2" pos="3369" userDrawn="1">
          <p15:clr>
            <a:srgbClr val="A4A3A4"/>
          </p15:clr>
        </p15:guide>
        <p15:guide id="3" orient="horz" pos="3838" userDrawn="1">
          <p15:clr>
            <a:srgbClr val="A4A3A4"/>
          </p15:clr>
        </p15:guide>
        <p15:guide id="4" orient="horz" pos="2523" userDrawn="1">
          <p15:clr>
            <a:srgbClr val="A4A3A4"/>
          </p15:clr>
        </p15:guide>
        <p15:guide id="5" pos="4118" userDrawn="1">
          <p15:clr>
            <a:srgbClr val="A4A3A4"/>
          </p15:clr>
        </p15:guide>
        <p15:guide id="6" orient="horz" pos="1843" userDrawn="1">
          <p15:clr>
            <a:srgbClr val="A4A3A4"/>
          </p15:clr>
        </p15:guide>
        <p15:guide id="7" orient="horz" pos="1146" userDrawn="1">
          <p15:clr>
            <a:srgbClr val="A4A3A4"/>
          </p15:clr>
        </p15:guide>
        <p15:guide id="8" pos="49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1833"/>
        <p:guide pos="3369"/>
        <p:guide orient="horz" pos="3838"/>
        <p:guide orient="horz" pos="2523"/>
        <p:guide pos="4118"/>
        <p:guide orient="horz" pos="1843"/>
        <p:guide orient="horz" pos="1146"/>
        <p:guide pos="4934"/>
      </p:guideLst>
    </p:cSldViewPr>
  </p:slideViewPr>
  <p:outlineViewPr>
    <p:cViewPr>
      <p:scale>
        <a:sx n="33" d="100"/>
        <a:sy n="33" d="100"/>
      </p:scale>
      <p:origin x="0" y="-24612"/>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463244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2270252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1544954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a:p>
        </p:txBody>
      </p:sp>
    </p:spTree>
    <p:extLst>
      <p:ext uri="{BB962C8B-B14F-4D97-AF65-F5344CB8AC3E}">
        <p14:creationId xmlns:p14="http://schemas.microsoft.com/office/powerpoint/2010/main" val="1887092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429444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2770449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3591830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326463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a:p>
        </p:txBody>
      </p:sp>
    </p:spTree>
    <p:extLst>
      <p:ext uri="{BB962C8B-B14F-4D97-AF65-F5344CB8AC3E}">
        <p14:creationId xmlns:p14="http://schemas.microsoft.com/office/powerpoint/2010/main" val="291443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313364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38763951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2636354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1"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package" Target="../embeddings/Microsoft_Excel-Arbeitsblatt1.xlsx"/><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4.png"/><Relationship Id="rId18" Type="http://schemas.openxmlformats.org/officeDocument/2006/relationships/image" Target="../media/image25.emf"/><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13.png"/><Relationship Id="rId17" Type="http://schemas.openxmlformats.org/officeDocument/2006/relationships/image" Target="../media/image24.emf"/><Relationship Id="rId2" Type="http://schemas.openxmlformats.org/officeDocument/2006/relationships/tags" Target="../tags/tag37.xml"/><Relationship Id="rId16" Type="http://schemas.openxmlformats.org/officeDocument/2006/relationships/image" Target="../media/image23.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12.png"/><Relationship Id="rId5" Type="http://schemas.openxmlformats.org/officeDocument/2006/relationships/tags" Target="../tags/tag40.xml"/><Relationship Id="rId15" Type="http://schemas.openxmlformats.org/officeDocument/2006/relationships/image" Target="../media/image10.png"/><Relationship Id="rId10" Type="http://schemas.openxmlformats.org/officeDocument/2006/relationships/image" Target="../media/image11.png"/><Relationship Id="rId19" Type="http://schemas.openxmlformats.org/officeDocument/2006/relationships/image" Target="../media/image26.png"/><Relationship Id="rId4" Type="http://schemas.openxmlformats.org/officeDocument/2006/relationships/tags" Target="../tags/tag39.xml"/><Relationship Id="rId9" Type="http://schemas.openxmlformats.org/officeDocument/2006/relationships/notesSlide" Target="../notesSlides/notesSlide10.xml"/><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notesSlide" Target="../notesSlides/notesSlide11.xml"/><Relationship Id="rId18" Type="http://schemas.openxmlformats.org/officeDocument/2006/relationships/image" Target="../media/image15.png"/><Relationship Id="rId3" Type="http://schemas.openxmlformats.org/officeDocument/2006/relationships/tags" Target="../tags/tag45.xml"/><Relationship Id="rId21" Type="http://schemas.openxmlformats.org/officeDocument/2006/relationships/image" Target="../media/image28.emf"/><Relationship Id="rId7" Type="http://schemas.openxmlformats.org/officeDocument/2006/relationships/tags" Target="../tags/tag49.xml"/><Relationship Id="rId12" Type="http://schemas.openxmlformats.org/officeDocument/2006/relationships/slideLayout" Target="../slideLayouts/slideLayout11.xml"/><Relationship Id="rId17" Type="http://schemas.openxmlformats.org/officeDocument/2006/relationships/image" Target="../media/image14.png"/><Relationship Id="rId2" Type="http://schemas.openxmlformats.org/officeDocument/2006/relationships/tags" Target="../tags/tag44.xml"/><Relationship Id="rId16" Type="http://schemas.openxmlformats.org/officeDocument/2006/relationships/image" Target="../media/image13.png"/><Relationship Id="rId20" Type="http://schemas.openxmlformats.org/officeDocument/2006/relationships/image" Target="../media/image27.emf"/><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image" Target="../media/image12.png"/><Relationship Id="rId10" Type="http://schemas.openxmlformats.org/officeDocument/2006/relationships/tags" Target="../tags/tag52.xml"/><Relationship Id="rId19" Type="http://schemas.openxmlformats.org/officeDocument/2006/relationships/image" Target="../media/image10.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4.pn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13.png"/><Relationship Id="rId17" Type="http://schemas.openxmlformats.org/officeDocument/2006/relationships/image" Target="../media/image30.png"/><Relationship Id="rId2" Type="http://schemas.openxmlformats.org/officeDocument/2006/relationships/tags" Target="../tags/tag55.xml"/><Relationship Id="rId16" Type="http://schemas.openxmlformats.org/officeDocument/2006/relationships/image" Target="../media/image29.emf"/><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12.png"/><Relationship Id="rId5" Type="http://schemas.openxmlformats.org/officeDocument/2006/relationships/tags" Target="../tags/tag58.xml"/><Relationship Id="rId1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tags" Target="../tags/tag57.xml"/><Relationship Id="rId9" Type="http://schemas.openxmlformats.org/officeDocument/2006/relationships/notesSlide" Target="../notesSlides/notesSlide12.xml"/><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0.png"/><Relationship Id="rId18" Type="http://schemas.openxmlformats.org/officeDocument/2006/relationships/image" Target="../media/image5.wmf"/><Relationship Id="rId3" Type="http://schemas.openxmlformats.org/officeDocument/2006/relationships/tags" Target="../tags/tag62.xml"/><Relationship Id="rId7" Type="http://schemas.openxmlformats.org/officeDocument/2006/relationships/notesSlide" Target="../notesSlides/notesSlide13.xml"/><Relationship Id="rId12" Type="http://schemas.openxmlformats.org/officeDocument/2006/relationships/image" Target="../media/image15.png"/><Relationship Id="rId17" Type="http://schemas.openxmlformats.org/officeDocument/2006/relationships/package" Target="../embeddings/Microsoft_Excel-Arbeitsblatt4.xlsx"/><Relationship Id="rId2" Type="http://schemas.openxmlformats.org/officeDocument/2006/relationships/tags" Target="../tags/tag61.xml"/><Relationship Id="rId16" Type="http://schemas.openxmlformats.org/officeDocument/2006/relationships/oleObject" Target="../embeddings/oleObject4.bin"/><Relationship Id="rId1" Type="http://schemas.openxmlformats.org/officeDocument/2006/relationships/vmlDrawing" Target="../drawings/vmlDrawing4.vml"/><Relationship Id="rId6" Type="http://schemas.openxmlformats.org/officeDocument/2006/relationships/slideLayout" Target="../slideLayouts/slideLayout11.xml"/><Relationship Id="rId11" Type="http://schemas.openxmlformats.org/officeDocument/2006/relationships/image" Target="../media/image14.png"/><Relationship Id="rId5" Type="http://schemas.openxmlformats.org/officeDocument/2006/relationships/tags" Target="../tags/tag64.xml"/><Relationship Id="rId15" Type="http://schemas.openxmlformats.org/officeDocument/2006/relationships/image" Target="../media/image32.emf"/><Relationship Id="rId10" Type="http://schemas.openxmlformats.org/officeDocument/2006/relationships/image" Target="../media/image13.png"/><Relationship Id="rId4" Type="http://schemas.openxmlformats.org/officeDocument/2006/relationships/tags" Target="../tags/tag63.xml"/><Relationship Id="rId9" Type="http://schemas.openxmlformats.org/officeDocument/2006/relationships/image" Target="../media/image12.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5.xml"/><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7.png"/><Relationship Id="rId17" Type="http://schemas.openxmlformats.org/officeDocument/2006/relationships/image" Target="../media/image5.wmf"/><Relationship Id="rId2" Type="http://schemas.openxmlformats.org/officeDocument/2006/relationships/tags" Target="../tags/tag3.xml"/><Relationship Id="rId16" Type="http://schemas.openxmlformats.org/officeDocument/2006/relationships/package" Target="../embeddings/Microsoft_Excel-Arbeitsblatt2.xlsx"/><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image" Target="../media/image6.emf"/><Relationship Id="rId5" Type="http://schemas.openxmlformats.org/officeDocument/2006/relationships/tags" Target="../tags/tag6.xml"/><Relationship Id="rId15" Type="http://schemas.openxmlformats.org/officeDocument/2006/relationships/oleObject" Target="../embeddings/oleObject2.bin"/><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13.xml"/><Relationship Id="rId14" Type="http://schemas.openxmlformats.org/officeDocument/2006/relationships/image" Target="../media/image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11.xml"/><Relationship Id="rId18" Type="http://schemas.openxmlformats.org/officeDocument/2006/relationships/image" Target="../media/image13.png"/><Relationship Id="rId26" Type="http://schemas.openxmlformats.org/officeDocument/2006/relationships/package" Target="../embeddings/Microsoft_Excel-Arbeitsblatt3.xlsx"/><Relationship Id="rId3" Type="http://schemas.openxmlformats.org/officeDocument/2006/relationships/tags" Target="../tags/tag12.xml"/><Relationship Id="rId21" Type="http://schemas.openxmlformats.org/officeDocument/2006/relationships/image" Target="../media/image16.emf"/><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12.png"/><Relationship Id="rId25" Type="http://schemas.openxmlformats.org/officeDocument/2006/relationships/oleObject" Target="../embeddings/oleObject3.bin"/><Relationship Id="rId2" Type="http://schemas.openxmlformats.org/officeDocument/2006/relationships/tags" Target="../tags/tag11.xml"/><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vmlDrawing" Target="../drawings/vmlDrawing3.v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8.png"/><Relationship Id="rId5" Type="http://schemas.openxmlformats.org/officeDocument/2006/relationships/tags" Target="../tags/tag14.xml"/><Relationship Id="rId15" Type="http://schemas.openxmlformats.org/officeDocument/2006/relationships/image" Target="../media/image10.png"/><Relationship Id="rId23" Type="http://schemas.openxmlformats.org/officeDocument/2006/relationships/image" Target="../media/image18.emf"/><Relationship Id="rId10" Type="http://schemas.openxmlformats.org/officeDocument/2006/relationships/tags" Target="../tags/tag19.xml"/><Relationship Id="rId19" Type="http://schemas.openxmlformats.org/officeDocument/2006/relationships/image" Target="../media/image14.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7.xml"/><Relationship Id="rId22" Type="http://schemas.openxmlformats.org/officeDocument/2006/relationships/image" Target="../media/image17.png"/><Relationship Id="rId27" Type="http://schemas.openxmlformats.org/officeDocument/2006/relationships/image" Target="../media/image5.wmf"/></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0.png"/><Relationship Id="rId3" Type="http://schemas.openxmlformats.org/officeDocument/2006/relationships/tags" Target="../tags/tag24.xml"/><Relationship Id="rId7" Type="http://schemas.openxmlformats.org/officeDocument/2006/relationships/image" Target="../media/image11.png"/><Relationship Id="rId12" Type="http://schemas.openxmlformats.org/officeDocument/2006/relationships/image" Target="../media/image19.emf"/><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8.xml"/><Relationship Id="rId11" Type="http://schemas.openxmlformats.org/officeDocument/2006/relationships/image" Target="../media/image15.png"/><Relationship Id="rId5" Type="http://schemas.openxmlformats.org/officeDocument/2006/relationships/slideLayout" Target="../slideLayouts/slideLayout11.xml"/><Relationship Id="rId10" Type="http://schemas.openxmlformats.org/officeDocument/2006/relationships/image" Target="../media/image14.png"/><Relationship Id="rId4" Type="http://schemas.openxmlformats.org/officeDocument/2006/relationships/tags" Target="../tags/tag25.xml"/><Relationship Id="rId9" Type="http://schemas.openxmlformats.org/officeDocument/2006/relationships/image" Target="../media/image13.png"/><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11.png"/><Relationship Id="rId18" Type="http://schemas.openxmlformats.org/officeDocument/2006/relationships/image" Target="../media/image10.png"/><Relationship Id="rId3" Type="http://schemas.openxmlformats.org/officeDocument/2006/relationships/tags" Target="../tags/tag28.xml"/><Relationship Id="rId21" Type="http://schemas.openxmlformats.org/officeDocument/2006/relationships/image" Target="../media/image21.png"/><Relationship Id="rId7" Type="http://schemas.openxmlformats.org/officeDocument/2006/relationships/tags" Target="../tags/tag32.xml"/><Relationship Id="rId12" Type="http://schemas.openxmlformats.org/officeDocument/2006/relationships/notesSlide" Target="../notesSlides/notesSlide9.xml"/><Relationship Id="rId17" Type="http://schemas.openxmlformats.org/officeDocument/2006/relationships/image" Target="../media/image15.png"/><Relationship Id="rId2" Type="http://schemas.openxmlformats.org/officeDocument/2006/relationships/tags" Target="../tags/tag27.xml"/><Relationship Id="rId16" Type="http://schemas.openxmlformats.org/officeDocument/2006/relationships/image" Target="../media/image14.png"/><Relationship Id="rId20" Type="http://schemas.openxmlformats.org/officeDocument/2006/relationships/image" Target="../media/image17.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slideLayout" Target="../slideLayouts/slideLayout11.xml"/><Relationship Id="rId5" Type="http://schemas.openxmlformats.org/officeDocument/2006/relationships/tags" Target="../tags/tag30.xml"/><Relationship Id="rId15" Type="http://schemas.openxmlformats.org/officeDocument/2006/relationships/image" Target="../media/image13.png"/><Relationship Id="rId10" Type="http://schemas.openxmlformats.org/officeDocument/2006/relationships/tags" Target="../tags/tag35.xml"/><Relationship Id="rId19" Type="http://schemas.openxmlformats.org/officeDocument/2006/relationships/image" Target="../media/image16.emf"/><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12.png"/><Relationship Id="rId22"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noProof="0" dirty="0" smtClean="0"/>
              <a:t>Workbook</a:t>
            </a:r>
            <a:br>
              <a:rPr lang="en-US" sz="10000" noProof="0" dirty="0" smtClean="0"/>
            </a:br>
            <a:r>
              <a:rPr lang="en-US" sz="8800" noProof="0" dirty="0" smtClean="0"/>
              <a:t>Sustainable Result (income)/Terminal Value</a:t>
            </a:r>
            <a:endParaRPr lang="en-US" sz="8800" noProof="0" dirty="0"/>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dirty="0" smtClean="0"/>
              <a:t>April 2017</a:t>
            </a:r>
            <a:endParaRPr lang="en-US" noProof="0"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9" name="Objekt 8"/>
          <p:cNvGraphicFramePr>
            <a:graphicFrameLocks noChangeAspect="1"/>
          </p:cNvGraphicFramePr>
          <p:nvPr>
            <p:extLst>
              <p:ext uri="{D42A27DB-BD31-4B8C-83A1-F6EECF244321}">
                <p14:modId xmlns:p14="http://schemas.microsoft.com/office/powerpoint/2010/main" val="59323091"/>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14425" name="Arbeitsblatt" showAsIcon="1" r:id="rId5" imgW="914400" imgH="771480" progId="Excel.Sheet.12">
                  <p:embed/>
                </p:oleObj>
              </mc:Choice>
              <mc:Fallback>
                <p:oleObj name="Arbeitsblatt" showAsIcon="1" r:id="rId5" imgW="914400" imgH="771480" progId="Excel.Sheet.12">
                  <p:embed/>
                  <p:pic>
                    <p:nvPicPr>
                      <p:cNvPr id="0" name=""/>
                      <p:cNvPicPr/>
                      <p:nvPr/>
                    </p:nvPicPr>
                    <p:blipFill>
                      <a:blip r:embed="rId6"/>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Assuming XXX we consider a sustainable EBITDA margin of X% and a sustainable EBITDA of €X million to be appropriate.</a:t>
            </a:r>
            <a:endParaRPr lang="en-US" noProof="0" dirty="0"/>
          </a:p>
        </p:txBody>
      </p:sp>
      <p:sp>
        <p:nvSpPr>
          <p:cNvPr id="5" name="Textplatzhalter 4"/>
          <p:cNvSpPr>
            <a:spLocks noGrp="1"/>
          </p:cNvSpPr>
          <p:nvPr>
            <p:ph type="body" sz="quarter" idx="12"/>
          </p:nvPr>
        </p:nvSpPr>
        <p:spPr>
          <a:xfrm>
            <a:off x="6029326" y="1422400"/>
            <a:ext cx="3401364" cy="4604400"/>
          </a:xfrm>
        </p:spPr>
        <p:txBody>
          <a:bodyPr/>
          <a:lstStyle/>
          <a:p>
            <a:pPr defTabSz="762000" eaLnBrk="0" hangingPunct="0"/>
            <a:r>
              <a:rPr lang="en-US" noProof="0" dirty="0" smtClean="0"/>
              <a:t>Sustainable EBIT margin </a:t>
            </a:r>
          </a:p>
          <a:p>
            <a:pPr lvl="2">
              <a:defRPr/>
            </a:pPr>
            <a:r>
              <a:rPr lang="en-US" noProof="0" dirty="0" smtClean="0"/>
              <a:t>The XXX measures expected in the course of XXX will continue to exercise high pressure on the gross profit margins. The already very high competitive intensity will display itself in continued declining gross profit margins, especially in view of the weakening sales growth in the future.</a:t>
            </a:r>
          </a:p>
          <a:p>
            <a:pPr lvl="2">
              <a:defRPr/>
            </a:pPr>
            <a:r>
              <a:rPr lang="en-US" noProof="0" dirty="0" smtClean="0"/>
              <a:t>To obtain the critical level of sales needed for economies of scale in the future as well, this will continue to be, for the most part, with discount strategies and the associated reduction in the margins.</a:t>
            </a:r>
          </a:p>
          <a:p>
            <a:pPr lvl="2">
              <a:defRPr/>
            </a:pPr>
            <a:r>
              <a:rPr lang="en-US" noProof="0" dirty="0" smtClean="0"/>
              <a:t>We assume that the XXX AG, on the basis of its advantageous regional diversification and its absolute size, will continue to succeed in maintaining its gross profit margin at a stable level and have considered a sustainable gross profit margin of </a:t>
            </a:r>
            <a:br>
              <a:rPr lang="en-US" noProof="0" dirty="0" smtClean="0"/>
            </a:br>
            <a:r>
              <a:rPr lang="en-US" noProof="0" dirty="0" err="1" smtClean="0"/>
              <a:t>x.x</a:t>
            </a:r>
            <a:r>
              <a:rPr lang="en-US" noProof="0" dirty="0" smtClean="0"/>
              <a:t>%.</a:t>
            </a:r>
          </a:p>
          <a:p>
            <a:pPr lvl="2">
              <a:defRPr/>
            </a:pPr>
            <a:r>
              <a:rPr lang="en-US" noProof="0" dirty="0" smtClean="0"/>
              <a:t>Future efficiency increasing measures and taking advantage of other opportunities in the XXX will not be able to completely compensate for the inflation-based profit margin decreases expected. We therefore assume a sustainable EBITDA margin level of </a:t>
            </a:r>
            <a:r>
              <a:rPr lang="en-US" noProof="0" dirty="0" err="1" smtClean="0"/>
              <a:t>x.x</a:t>
            </a:r>
            <a:r>
              <a:rPr lang="en-US" noProof="0" dirty="0" smtClean="0"/>
              <a:t> %, which is above the EBITDA margins of the recent past, but still below the planned EBITDA margin.</a:t>
            </a:r>
          </a:p>
          <a:p>
            <a:r>
              <a:rPr lang="en-US" noProof="0" dirty="0" smtClean="0"/>
              <a:t>Peer group comparison</a:t>
            </a:r>
          </a:p>
          <a:p>
            <a:pPr lvl="2"/>
            <a:r>
              <a:rPr lang="en-US" noProof="0" dirty="0" smtClean="0"/>
              <a:t>The sustainable EBITDA margin of </a:t>
            </a:r>
            <a:r>
              <a:rPr lang="en-US" noProof="0" dirty="0" err="1" smtClean="0"/>
              <a:t>x.x</a:t>
            </a:r>
            <a:r>
              <a:rPr lang="en-US" noProof="0" dirty="0" smtClean="0"/>
              <a:t>% is within the </a:t>
            </a:r>
            <a:br>
              <a:rPr lang="en-US" noProof="0" dirty="0" smtClean="0"/>
            </a:br>
            <a:r>
              <a:rPr lang="en-US" noProof="0" dirty="0" smtClean="0"/>
              <a:t>range of comparable companies established in the market. </a:t>
            </a:r>
          </a:p>
          <a:p>
            <a:pPr marL="0" lvl="2" indent="0">
              <a:spcAft>
                <a:spcPts val="200"/>
              </a:spcAft>
              <a:buNone/>
            </a:pPr>
            <a:endParaRPr lang="en-US" sz="800" noProof="0" dirty="0"/>
          </a:p>
        </p:txBody>
      </p:sp>
      <p:sp>
        <p:nvSpPr>
          <p:cNvPr id="4" name="Titel 3"/>
          <p:cNvSpPr>
            <a:spLocks noGrp="1"/>
          </p:cNvSpPr>
          <p:nvPr>
            <p:ph type="title"/>
          </p:nvPr>
        </p:nvSpPr>
        <p:spPr/>
        <p:txBody>
          <a:bodyPr/>
          <a:lstStyle/>
          <a:p>
            <a:r>
              <a:rPr lang="en-US" noProof="0" dirty="0"/>
              <a:t>2. On what is a suitable sustainable operative level of profit oriented? </a:t>
            </a:r>
            <a:r>
              <a:rPr lang="en-US" noProof="0" dirty="0" smtClean="0"/>
              <a:t>(2/2</a:t>
            </a:r>
            <a:r>
              <a:rPr lang="en-US" noProof="0" dirty="0"/>
              <a:t>)</a:t>
            </a:r>
          </a:p>
        </p:txBody>
      </p:sp>
      <p:sp>
        <p:nvSpPr>
          <p:cNvPr id="3" name="Textplatzhalter 2"/>
          <p:cNvSpPr>
            <a:spLocks noGrp="1"/>
          </p:cNvSpPr>
          <p:nvPr>
            <p:ph type="body" sz="quarter" idx="13"/>
          </p:nvPr>
        </p:nvSpPr>
        <p:spPr/>
        <p:txBody>
          <a:bodyPr/>
          <a:lstStyle/>
          <a:p>
            <a:r>
              <a:rPr lang="en-US" noProof="0" dirty="0"/>
              <a:t>Sustainable Result (income)/Terminal Value </a:t>
            </a:r>
          </a:p>
        </p:txBody>
      </p:sp>
      <p:sp>
        <p:nvSpPr>
          <p:cNvPr id="2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Sustainable EBIT margin </a:t>
            </a:r>
          </a:p>
        </p:txBody>
      </p:sp>
      <p:graphicFrame>
        <p:nvGraphicFramePr>
          <p:cNvPr id="33" name="Group 90"/>
          <p:cNvGraphicFramePr>
            <a:graphicFrameLocks noGrp="1"/>
          </p:cNvGraphicFramePr>
          <p:nvPr>
            <p:custDataLst>
              <p:tags r:id="rId2"/>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5" name="Grafik 14"/>
          <p:cNvPicPr>
            <a:picLocks noChangeAspect="1"/>
          </p:cNvPicPr>
          <p:nvPr/>
        </p:nvPicPr>
        <p:blipFill>
          <a:blip r:embed="rId10"/>
          <a:stretch>
            <a:fillRect/>
          </a:stretch>
        </p:blipFill>
        <p:spPr>
          <a:xfrm>
            <a:off x="7977911" y="5730391"/>
            <a:ext cx="340197" cy="405178"/>
          </a:xfrm>
          <a:prstGeom prst="rect">
            <a:avLst/>
          </a:prstGeom>
        </p:spPr>
      </p:pic>
      <p:pic>
        <p:nvPicPr>
          <p:cNvPr id="16" name="Grafik 15"/>
          <p:cNvPicPr>
            <a:picLocks noChangeAspect="1"/>
          </p:cNvPicPr>
          <p:nvPr/>
        </p:nvPicPr>
        <p:blipFill>
          <a:blip r:embed="rId11"/>
          <a:stretch>
            <a:fillRect/>
          </a:stretch>
        </p:blipFill>
        <p:spPr>
          <a:xfrm>
            <a:off x="8261527" y="5730391"/>
            <a:ext cx="340197" cy="405178"/>
          </a:xfrm>
          <a:prstGeom prst="rect">
            <a:avLst/>
          </a:prstGeom>
        </p:spPr>
      </p:pic>
      <p:pic>
        <p:nvPicPr>
          <p:cNvPr id="17" name="Grafik 16"/>
          <p:cNvPicPr>
            <a:picLocks noChangeAspect="1"/>
          </p:cNvPicPr>
          <p:nvPr/>
        </p:nvPicPr>
        <p:blipFill>
          <a:blip r:embed="rId12"/>
          <a:stretch>
            <a:fillRect/>
          </a:stretch>
        </p:blipFill>
        <p:spPr>
          <a:xfrm>
            <a:off x="8545143" y="5730391"/>
            <a:ext cx="340197" cy="405178"/>
          </a:xfrm>
          <a:prstGeom prst="rect">
            <a:avLst/>
          </a:prstGeom>
        </p:spPr>
      </p:pic>
      <p:pic>
        <p:nvPicPr>
          <p:cNvPr id="18" name="Grafik 17"/>
          <p:cNvPicPr>
            <a:picLocks noChangeAspect="1"/>
          </p:cNvPicPr>
          <p:nvPr/>
        </p:nvPicPr>
        <p:blipFill>
          <a:blip r:embed="rId13">
            <a:duotone>
              <a:schemeClr val="bg2">
                <a:shade val="45000"/>
                <a:satMod val="135000"/>
              </a:schemeClr>
              <a:prstClr val="white"/>
            </a:duotone>
          </a:blip>
          <a:stretch>
            <a:fillRect/>
          </a:stretch>
        </p:blipFill>
        <p:spPr>
          <a:xfrm>
            <a:off x="8828759" y="5730391"/>
            <a:ext cx="340197" cy="405178"/>
          </a:xfrm>
          <a:prstGeom prst="rect">
            <a:avLst/>
          </a:prstGeom>
        </p:spPr>
      </p:pic>
      <p:pic>
        <p:nvPicPr>
          <p:cNvPr id="19" name="Grafik 18"/>
          <p:cNvPicPr>
            <a:picLocks noChangeAspect="1"/>
          </p:cNvPicPr>
          <p:nvPr/>
        </p:nvPicPr>
        <p:blipFill>
          <a:blip r:embed="rId14">
            <a:duotone>
              <a:schemeClr val="bg2">
                <a:shade val="45000"/>
                <a:satMod val="135000"/>
              </a:schemeClr>
              <a:prstClr val="white"/>
            </a:duotone>
          </a:blip>
          <a:stretch>
            <a:fillRect/>
          </a:stretch>
        </p:blipFill>
        <p:spPr>
          <a:xfrm>
            <a:off x="9112375" y="5730391"/>
            <a:ext cx="340197" cy="405178"/>
          </a:xfrm>
          <a:prstGeom prst="rect">
            <a:avLst/>
          </a:prstGeom>
        </p:spPr>
      </p:pic>
      <p:pic>
        <p:nvPicPr>
          <p:cNvPr id="20" name="Grafik 19"/>
          <p:cNvPicPr>
            <a:picLocks noChangeAspect="1"/>
          </p:cNvPicPr>
          <p:nvPr/>
        </p:nvPicPr>
        <p:blipFill>
          <a:blip r:embed="rId15"/>
          <a:stretch>
            <a:fillRect/>
          </a:stretch>
        </p:blipFill>
        <p:spPr>
          <a:xfrm>
            <a:off x="7694295" y="5730391"/>
            <a:ext cx="340197" cy="405178"/>
          </a:xfrm>
          <a:prstGeom prst="rect">
            <a:avLst/>
          </a:prstGeom>
        </p:spPr>
      </p:pic>
      <p:sp>
        <p:nvSpPr>
          <p:cNvPr id="21" name="Text Placeholder 12"/>
          <p:cNvSpPr txBox="1">
            <a:spLocks/>
          </p:cNvSpPr>
          <p:nvPr>
            <p:custDataLst>
              <p:tags r:id="rId3"/>
            </p:custDataLst>
          </p:nvPr>
        </p:nvSpPr>
        <p:spPr>
          <a:xfrm>
            <a:off x="2447922" y="3824402"/>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Sustainable EBITDA margin in comparison to peers </a:t>
            </a:r>
          </a:p>
        </p:txBody>
      </p:sp>
      <p:pic>
        <p:nvPicPr>
          <p:cNvPr id="8" name="Grafik 7"/>
          <p:cNvPicPr>
            <a:picLocks noChangeAspect="1"/>
          </p:cNvPicPr>
          <p:nvPr>
            <p:custDataLst>
              <p:tags r:id="rId4"/>
            </p:custDataLst>
          </p:nvPr>
        </p:nvPicPr>
        <p:blipFill>
          <a:blip r:embed="rId16"/>
          <a:stretch>
            <a:fillRect/>
          </a:stretch>
        </p:blipFill>
        <p:spPr>
          <a:xfrm>
            <a:off x="-2768848" y="1422400"/>
            <a:ext cx="1975275" cy="2225233"/>
          </a:xfrm>
          <a:prstGeom prst="rect">
            <a:avLst/>
          </a:prstGeom>
        </p:spPr>
      </p:pic>
      <p:pic>
        <p:nvPicPr>
          <p:cNvPr id="9" name="Grafik 8"/>
          <p:cNvPicPr>
            <a:picLocks noChangeAspect="1"/>
          </p:cNvPicPr>
          <p:nvPr>
            <p:custDataLst>
              <p:tags r:id="rId5"/>
            </p:custDataLst>
          </p:nvPr>
        </p:nvPicPr>
        <p:blipFill>
          <a:blip r:embed="rId17"/>
          <a:stretch>
            <a:fillRect/>
          </a:stretch>
        </p:blipFill>
        <p:spPr>
          <a:xfrm>
            <a:off x="2364586" y="1589293"/>
            <a:ext cx="3536941" cy="2258487"/>
          </a:xfrm>
          <a:prstGeom prst="rect">
            <a:avLst/>
          </a:prstGeom>
        </p:spPr>
      </p:pic>
      <p:pic>
        <p:nvPicPr>
          <p:cNvPr id="11" name="Grafik 10"/>
          <p:cNvPicPr>
            <a:picLocks noChangeAspect="1"/>
          </p:cNvPicPr>
          <p:nvPr>
            <p:custDataLst>
              <p:tags r:id="rId6"/>
            </p:custDataLst>
          </p:nvPr>
        </p:nvPicPr>
        <p:blipFill rotWithShape="1">
          <a:blip r:embed="rId18"/>
          <a:srcRect l="1538" t="11043" r="22001" b="18054"/>
          <a:stretch/>
        </p:blipFill>
        <p:spPr>
          <a:xfrm>
            <a:off x="2427288" y="4076700"/>
            <a:ext cx="3398835" cy="1958975"/>
          </a:xfrm>
          <a:prstGeom prst="rect">
            <a:avLst/>
          </a:prstGeom>
        </p:spPr>
      </p:pic>
      <p:pic>
        <p:nvPicPr>
          <p:cNvPr id="14" name="Grafik 13"/>
          <p:cNvPicPr>
            <a:picLocks noChangeAspect="1"/>
          </p:cNvPicPr>
          <p:nvPr>
            <p:custDataLst>
              <p:tags r:id="rId7"/>
            </p:custDataLst>
          </p:nvPr>
        </p:nvPicPr>
        <p:blipFill>
          <a:blip r:embed="rId19"/>
          <a:stretch>
            <a:fillRect/>
          </a:stretch>
        </p:blipFill>
        <p:spPr>
          <a:xfrm>
            <a:off x="-2768849" y="3938587"/>
            <a:ext cx="1975275" cy="2225233"/>
          </a:xfrm>
          <a:prstGeom prst="rect">
            <a:avLst/>
          </a:prstGeom>
        </p:spPr>
      </p:pic>
    </p:spTree>
    <p:extLst>
      <p:ext uri="{BB962C8B-B14F-4D97-AF65-F5344CB8AC3E}">
        <p14:creationId xmlns:p14="http://schemas.microsoft.com/office/powerpoint/2010/main" val="1641848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Under consideration of XXX we expect a sustainable investment level of €X million and an investment ratio of x%.</a:t>
            </a:r>
            <a:endParaRPr lang="en-US" dirty="0"/>
          </a:p>
        </p:txBody>
      </p:sp>
      <p:sp>
        <p:nvSpPr>
          <p:cNvPr id="5" name="Textplatzhalter 4"/>
          <p:cNvSpPr>
            <a:spLocks noGrp="1"/>
          </p:cNvSpPr>
          <p:nvPr>
            <p:ph type="body" sz="quarter" idx="12"/>
          </p:nvPr>
        </p:nvSpPr>
        <p:spPr>
          <a:xfrm>
            <a:off x="6029326" y="1422400"/>
            <a:ext cx="3401364" cy="4604400"/>
          </a:xfrm>
        </p:spPr>
        <p:txBody>
          <a:bodyPr/>
          <a:lstStyle/>
          <a:p>
            <a:r>
              <a:rPr lang="en-US" dirty="0" smtClean="0"/>
              <a:t>Sustainable investment level</a:t>
            </a:r>
          </a:p>
          <a:p>
            <a:pPr lvl="2"/>
            <a:r>
              <a:rPr lang="en-US" dirty="0" smtClean="0"/>
              <a:t>The assets required to achieve the sustainable result/income are regularly identified by a finite economic life and therefore reinvestments must be made in continuous intervals. </a:t>
            </a:r>
          </a:p>
          <a:p>
            <a:pPr lvl="2"/>
            <a:r>
              <a:rPr lang="en-US" dirty="0" smtClean="0"/>
              <a:t>Under consideration of the current structure of the fixed assets of XXX AG, the expansion of capacity plausible for the profit growth planned in the planning phase and the mid-term investment cycle, we have, estimating the future replacement costs in the results of our analyses, set the sustainable reinvestment level at XXX.</a:t>
            </a:r>
          </a:p>
          <a:p>
            <a:pPr lvl="2"/>
            <a:r>
              <a:rPr lang="en-US" dirty="0" smtClean="0"/>
              <a:t>The sustainable investment ratio of X.X% based on the sales earnings, is below the investment ratios shown in the past and the planning phase, which were mainly influenced impacted by the expansion of capacity and the elimination of the investment backlog. In contrast to the past and the planning phase the sustainable investment level considers only reinvestments.</a:t>
            </a:r>
          </a:p>
          <a:p>
            <a:r>
              <a:rPr lang="en-US" dirty="0" smtClean="0"/>
              <a:t>Peer group comparison</a:t>
            </a:r>
          </a:p>
          <a:p>
            <a:pPr lvl="2"/>
            <a:r>
              <a:rPr lang="en-US" dirty="0" smtClean="0"/>
              <a:t>The sustainable reinvestment ratio of X.X% is within the range of comparable companies established in the market.</a:t>
            </a:r>
          </a:p>
          <a:p>
            <a:pPr marL="0" lvl="2" indent="0">
              <a:spcAft>
                <a:spcPts val="200"/>
              </a:spcAft>
              <a:buNone/>
            </a:pPr>
            <a:endParaRPr lang="en-US" sz="800" dirty="0"/>
          </a:p>
        </p:txBody>
      </p:sp>
      <p:sp>
        <p:nvSpPr>
          <p:cNvPr id="4" name="Titel 3"/>
          <p:cNvSpPr>
            <a:spLocks noGrp="1"/>
          </p:cNvSpPr>
          <p:nvPr>
            <p:ph type="title"/>
          </p:nvPr>
        </p:nvSpPr>
        <p:spPr/>
        <p:txBody>
          <a:bodyPr/>
          <a:lstStyle/>
          <a:p>
            <a:r>
              <a:rPr lang="en-US" dirty="0"/>
              <a:t>3. What is a suitable reinvestment ratio?</a:t>
            </a:r>
          </a:p>
        </p:txBody>
      </p:sp>
      <p:sp>
        <p:nvSpPr>
          <p:cNvPr id="3" name="Textplatzhalter 2"/>
          <p:cNvSpPr>
            <a:spLocks noGrp="1"/>
          </p:cNvSpPr>
          <p:nvPr>
            <p:ph type="body" sz="quarter" idx="13"/>
          </p:nvPr>
        </p:nvSpPr>
        <p:spPr/>
        <p:txBody>
          <a:bodyPr/>
          <a:lstStyle/>
          <a:p>
            <a:r>
              <a:rPr lang="en-US" dirty="0"/>
              <a:t>Sustainable Result (income)/Terminal Value </a:t>
            </a:r>
          </a:p>
        </p:txBody>
      </p:sp>
      <p:sp>
        <p:nvSpPr>
          <p:cNvPr id="2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762000" eaLnBrk="0" hangingPunct="0"/>
            <a:r>
              <a:rPr lang="en-US" sz="900" dirty="0" smtClean="0">
                <a:solidFill>
                  <a:srgbClr val="00338D"/>
                </a:solidFill>
                <a:latin typeface="Arial"/>
                <a:cs typeface="Arial" pitchFamily="34" charset="0"/>
              </a:rPr>
              <a:t>Sustainable investment level</a:t>
            </a:r>
            <a:endParaRPr lang="en-US" sz="900" dirty="0">
              <a:solidFill>
                <a:srgbClr val="00338D"/>
              </a:solidFill>
              <a:latin typeface="Arial"/>
              <a:cs typeface="Arial" pitchFamily="34" charset="0"/>
            </a:endParaRPr>
          </a:p>
        </p:txBody>
      </p:sp>
      <p:graphicFrame>
        <p:nvGraphicFramePr>
          <p:cNvPr id="33" name="Group 90"/>
          <p:cNvGraphicFramePr>
            <a:graphicFrameLocks noGrp="1"/>
          </p:cNvGraphicFramePr>
          <p:nvPr>
            <p:custDataLst>
              <p:tags r:id="rId2"/>
            </p:custDataLst>
            <p:extLst>
              <p:ext uri="{D42A27DB-BD31-4B8C-83A1-F6EECF244321}">
                <p14:modId xmlns:p14="http://schemas.microsoft.com/office/powerpoint/2010/main" val="3838980251"/>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5" name="Grafik 14"/>
          <p:cNvPicPr>
            <a:picLocks noChangeAspect="1"/>
          </p:cNvPicPr>
          <p:nvPr/>
        </p:nvPicPr>
        <p:blipFill>
          <a:blip r:embed="rId14"/>
          <a:stretch>
            <a:fillRect/>
          </a:stretch>
        </p:blipFill>
        <p:spPr>
          <a:xfrm>
            <a:off x="7977911" y="5730391"/>
            <a:ext cx="340197" cy="405178"/>
          </a:xfrm>
          <a:prstGeom prst="rect">
            <a:avLst/>
          </a:prstGeom>
        </p:spPr>
      </p:pic>
      <p:pic>
        <p:nvPicPr>
          <p:cNvPr id="16" name="Grafik 15"/>
          <p:cNvPicPr>
            <a:picLocks noChangeAspect="1"/>
          </p:cNvPicPr>
          <p:nvPr/>
        </p:nvPicPr>
        <p:blipFill>
          <a:blip r:embed="rId15"/>
          <a:stretch>
            <a:fillRect/>
          </a:stretch>
        </p:blipFill>
        <p:spPr>
          <a:xfrm>
            <a:off x="8261527" y="5730391"/>
            <a:ext cx="340197" cy="405178"/>
          </a:xfrm>
          <a:prstGeom prst="rect">
            <a:avLst/>
          </a:prstGeom>
        </p:spPr>
      </p:pic>
      <p:pic>
        <p:nvPicPr>
          <p:cNvPr id="17" name="Grafik 16"/>
          <p:cNvPicPr>
            <a:picLocks noChangeAspect="1"/>
          </p:cNvPicPr>
          <p:nvPr/>
        </p:nvPicPr>
        <p:blipFill>
          <a:blip r:embed="rId16"/>
          <a:stretch>
            <a:fillRect/>
          </a:stretch>
        </p:blipFill>
        <p:spPr>
          <a:xfrm>
            <a:off x="8545143" y="5730391"/>
            <a:ext cx="340197" cy="405178"/>
          </a:xfrm>
          <a:prstGeom prst="rect">
            <a:avLst/>
          </a:prstGeom>
        </p:spPr>
      </p:pic>
      <p:pic>
        <p:nvPicPr>
          <p:cNvPr id="18" name="Grafik 17"/>
          <p:cNvPicPr>
            <a:picLocks noChangeAspect="1"/>
          </p:cNvPicPr>
          <p:nvPr/>
        </p:nvPicPr>
        <p:blipFill>
          <a:blip r:embed="rId17"/>
          <a:stretch>
            <a:fillRect/>
          </a:stretch>
        </p:blipFill>
        <p:spPr>
          <a:xfrm>
            <a:off x="8828759" y="5730391"/>
            <a:ext cx="340197" cy="405178"/>
          </a:xfrm>
          <a:prstGeom prst="rect">
            <a:avLst/>
          </a:prstGeom>
        </p:spPr>
      </p:pic>
      <p:pic>
        <p:nvPicPr>
          <p:cNvPr id="19" name="Grafik 18"/>
          <p:cNvPicPr>
            <a:picLocks noChangeAspect="1"/>
          </p:cNvPicPr>
          <p:nvPr/>
        </p:nvPicPr>
        <p:blipFill>
          <a:blip r:embed="rId18">
            <a:duotone>
              <a:schemeClr val="bg2">
                <a:shade val="45000"/>
                <a:satMod val="135000"/>
              </a:schemeClr>
              <a:prstClr val="white"/>
            </a:duotone>
          </a:blip>
          <a:stretch>
            <a:fillRect/>
          </a:stretch>
        </p:blipFill>
        <p:spPr>
          <a:xfrm>
            <a:off x="9112375" y="5730391"/>
            <a:ext cx="340197" cy="405178"/>
          </a:xfrm>
          <a:prstGeom prst="rect">
            <a:avLst/>
          </a:prstGeom>
        </p:spPr>
      </p:pic>
      <p:pic>
        <p:nvPicPr>
          <p:cNvPr id="20" name="Grafik 19"/>
          <p:cNvPicPr>
            <a:picLocks noChangeAspect="1"/>
          </p:cNvPicPr>
          <p:nvPr/>
        </p:nvPicPr>
        <p:blipFill>
          <a:blip r:embed="rId19"/>
          <a:stretch>
            <a:fillRect/>
          </a:stretch>
        </p:blipFill>
        <p:spPr>
          <a:xfrm>
            <a:off x="7694295" y="5730391"/>
            <a:ext cx="340197" cy="405178"/>
          </a:xfrm>
          <a:prstGeom prst="rect">
            <a:avLst/>
          </a:prstGeom>
        </p:spPr>
      </p:pic>
      <p:sp>
        <p:nvSpPr>
          <p:cNvPr id="21" name="Text Placeholder 12"/>
          <p:cNvSpPr txBox="1">
            <a:spLocks/>
          </p:cNvSpPr>
          <p:nvPr>
            <p:custDataLst>
              <p:tags r:id="rId3"/>
            </p:custDataLst>
          </p:nvPr>
        </p:nvSpPr>
        <p:spPr>
          <a:xfrm>
            <a:off x="2447922" y="3824402"/>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Investment ratio in comparison to peer group</a:t>
            </a:r>
          </a:p>
        </p:txBody>
      </p:sp>
      <p:sp>
        <p:nvSpPr>
          <p:cNvPr id="22" name="Text Box 8"/>
          <p:cNvSpPr txBox="1">
            <a:spLocks noChangeArrowheads="1"/>
          </p:cNvSpPr>
          <p:nvPr/>
        </p:nvSpPr>
        <p:spPr bwMode="gray">
          <a:xfrm>
            <a:off x="2447922" y="3641467"/>
            <a:ext cx="3397251"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Note:	(a)	Investment ratio = Investments/net sales</a:t>
            </a:r>
          </a:p>
        </p:txBody>
      </p:sp>
      <p:pic>
        <p:nvPicPr>
          <p:cNvPr id="24" name="Grafik 23"/>
          <p:cNvPicPr>
            <a:picLocks noChangeAspect="1"/>
          </p:cNvPicPr>
          <p:nvPr>
            <p:custDataLst>
              <p:tags r:id="rId4"/>
            </p:custDataLst>
          </p:nvPr>
        </p:nvPicPr>
        <p:blipFill rotWithShape="1">
          <a:blip r:embed="rId20"/>
          <a:srcRect l="3269" t="11037" r="20331" b="18449"/>
          <a:stretch/>
        </p:blipFill>
        <p:spPr>
          <a:xfrm>
            <a:off x="2447922" y="4106838"/>
            <a:ext cx="3397251" cy="1974027"/>
          </a:xfrm>
          <a:prstGeom prst="rect">
            <a:avLst/>
          </a:prstGeom>
        </p:spPr>
      </p:pic>
      <p:pic>
        <p:nvPicPr>
          <p:cNvPr id="27" name="Grafik 26"/>
          <p:cNvPicPr>
            <a:picLocks noChangeAspect="1"/>
          </p:cNvPicPr>
          <p:nvPr>
            <p:custDataLst>
              <p:tags r:id="rId5"/>
            </p:custDataLst>
          </p:nvPr>
        </p:nvPicPr>
        <p:blipFill rotWithShape="1">
          <a:blip r:embed="rId21"/>
          <a:srcRect l="3270" t="9151" r="1854" b="7836"/>
          <a:stretch/>
        </p:blipFill>
        <p:spPr>
          <a:xfrm>
            <a:off x="2447925" y="1828800"/>
            <a:ext cx="3190876" cy="1800225"/>
          </a:xfrm>
          <a:prstGeom prst="rect">
            <a:avLst/>
          </a:prstGeom>
        </p:spPr>
      </p:pic>
      <p:grpSp>
        <p:nvGrpSpPr>
          <p:cNvPr id="29" name="Group 2"/>
          <p:cNvGrpSpPr/>
          <p:nvPr>
            <p:custDataLst>
              <p:tags r:id="rId6"/>
            </p:custDataLst>
          </p:nvPr>
        </p:nvGrpSpPr>
        <p:grpSpPr>
          <a:xfrm>
            <a:off x="2934789" y="1628775"/>
            <a:ext cx="2370635" cy="1781175"/>
            <a:chOff x="-755730" y="5561012"/>
            <a:chExt cx="2174657" cy="1624013"/>
          </a:xfrm>
        </p:grpSpPr>
        <p:sp>
          <p:nvSpPr>
            <p:cNvPr id="30" name="Rectangle 2"/>
            <p:cNvSpPr>
              <a:spLocks noChangeArrowheads="1"/>
            </p:cNvSpPr>
            <p:nvPr>
              <p:custDataLst>
                <p:tags r:id="rId10"/>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1" name="Rectangle 2"/>
            <p:cNvSpPr>
              <a:spLocks noChangeArrowheads="1"/>
            </p:cNvSpPr>
            <p:nvPr>
              <p:custDataLst>
                <p:tags r:id="rId11"/>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grpSp>
        <p:nvGrpSpPr>
          <p:cNvPr id="32" name="Group 2"/>
          <p:cNvGrpSpPr/>
          <p:nvPr>
            <p:custDataLst>
              <p:tags r:id="rId7"/>
            </p:custDataLst>
          </p:nvPr>
        </p:nvGrpSpPr>
        <p:grpSpPr>
          <a:xfrm>
            <a:off x="2933233" y="4038600"/>
            <a:ext cx="2153117" cy="1700213"/>
            <a:chOff x="-755730" y="5561012"/>
            <a:chExt cx="2174657" cy="1624013"/>
          </a:xfrm>
        </p:grpSpPr>
        <p:sp>
          <p:nvSpPr>
            <p:cNvPr id="34" name="Rectangle 2"/>
            <p:cNvSpPr>
              <a:spLocks noChangeArrowheads="1"/>
            </p:cNvSpPr>
            <p:nvPr>
              <p:custDataLst>
                <p:tags r:id="rId8"/>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5" name="Rectangle 2"/>
            <p:cNvSpPr>
              <a:spLocks noChangeArrowheads="1"/>
            </p:cNvSpPr>
            <p:nvPr>
              <p:custDataLst>
                <p:tags r:id="rId9"/>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Tree>
    <p:extLst>
      <p:ext uri="{BB962C8B-B14F-4D97-AF65-F5344CB8AC3E}">
        <p14:creationId xmlns:p14="http://schemas.microsoft.com/office/powerpoint/2010/main" val="3610567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In view of XXX, we consider the sustainable capital structure of XXX to be appropriate.</a:t>
            </a:r>
          </a:p>
          <a:p>
            <a:r>
              <a:rPr lang="en-US" dirty="0" smtClean="0"/>
              <a:t>Under consideration of sustainable borrowing rate and earned interest rate of </a:t>
            </a:r>
            <a:br>
              <a:rPr lang="en-US" dirty="0" smtClean="0"/>
            </a:br>
            <a:r>
              <a:rPr lang="en-US" dirty="0" smtClean="0"/>
              <a:t>X% and Y%, respectively, the sustainable interest result is €X million.</a:t>
            </a:r>
          </a:p>
          <a:p>
            <a:r>
              <a:rPr lang="en-US" dirty="0" smtClean="0"/>
              <a:t>We derived the sustainable income from participations on the basis of XXX.</a:t>
            </a:r>
          </a:p>
          <a:p>
            <a:r>
              <a:rPr lang="en-US" dirty="0" smtClean="0"/>
              <a:t>The result is an appropriate sustainable financial result of €X million.</a:t>
            </a:r>
            <a:endParaRPr lang="en-US" dirty="0"/>
          </a:p>
        </p:txBody>
      </p:sp>
      <p:sp>
        <p:nvSpPr>
          <p:cNvPr id="5" name="Textplatzhalter 4"/>
          <p:cNvSpPr>
            <a:spLocks noGrp="1"/>
          </p:cNvSpPr>
          <p:nvPr>
            <p:ph type="body" sz="quarter" idx="12"/>
          </p:nvPr>
        </p:nvSpPr>
        <p:spPr>
          <a:xfrm>
            <a:off x="6029326" y="1422400"/>
            <a:ext cx="3401364" cy="4604400"/>
          </a:xfrm>
        </p:spPr>
        <p:txBody>
          <a:bodyPr/>
          <a:lstStyle/>
          <a:p>
            <a:r>
              <a:rPr lang="en-US" dirty="0" smtClean="0"/>
              <a:t>Capital structure and financing conditions</a:t>
            </a:r>
          </a:p>
          <a:p>
            <a:pPr lvl="2">
              <a:defRPr/>
            </a:pPr>
            <a:r>
              <a:rPr lang="en-US" dirty="0" smtClean="0"/>
              <a:t>As a result of the pay-out limitations of the current credit line of XXX AG, the complete retention of the group profit was reproduced to the planning years 2010 to 2013. The retained profits serve to a significant part for the return to the net financial position, which leads to a declining degree of debt and therefore declining costs of debt in the planning period.</a:t>
            </a:r>
          </a:p>
          <a:p>
            <a:pPr lvl="2">
              <a:defRPr/>
            </a:pPr>
            <a:r>
              <a:rPr lang="en-US" dirty="0" smtClean="0"/>
              <a:t>The target level of debt at XXX AG will be achieved toward the end of the planning horizon, so that as of planning year 2014 </a:t>
            </a:r>
            <a:r>
              <a:rPr lang="en-US" dirty="0" err="1" smtClean="0"/>
              <a:t>sqq</a:t>
            </a:r>
            <a:r>
              <a:rPr lang="en-US" dirty="0" smtClean="0"/>
              <a:t>. a pay-out ratio of 40% is assumed. The level of debt and the pay-out ratio are oriented on the parameters observed for the peer group.</a:t>
            </a:r>
          </a:p>
          <a:p>
            <a:pPr lvl="2">
              <a:defRPr/>
            </a:pPr>
            <a:r>
              <a:rPr lang="en-US" dirty="0" smtClean="0"/>
              <a:t>The sustainable cost of debt of x% correspond with the sustainable level of debt considered by XXX AG and correspond to a long-term rating of xxx. </a:t>
            </a:r>
          </a:p>
          <a:p>
            <a:pPr marL="0" lvl="2" indent="0">
              <a:spcAft>
                <a:spcPts val="200"/>
              </a:spcAft>
              <a:buNone/>
            </a:pPr>
            <a:endParaRPr lang="en-US" sz="800" dirty="0"/>
          </a:p>
        </p:txBody>
      </p:sp>
      <p:sp>
        <p:nvSpPr>
          <p:cNvPr id="4" name="Titel 3"/>
          <p:cNvSpPr>
            <a:spLocks noGrp="1"/>
          </p:cNvSpPr>
          <p:nvPr>
            <p:ph type="title"/>
          </p:nvPr>
        </p:nvSpPr>
        <p:spPr/>
        <p:txBody>
          <a:bodyPr/>
          <a:lstStyle/>
          <a:p>
            <a:r>
              <a:rPr lang="en-US" dirty="0"/>
              <a:t>4. What is a suitable level for a sustainable capital </a:t>
            </a:r>
            <a:r>
              <a:rPr lang="en-US" dirty="0" smtClean="0"/>
              <a:t>structure and </a:t>
            </a:r>
            <a:r>
              <a:rPr lang="en-US" dirty="0"/>
              <a:t>a sustainable financial result?</a:t>
            </a:r>
          </a:p>
        </p:txBody>
      </p:sp>
      <p:sp>
        <p:nvSpPr>
          <p:cNvPr id="3" name="Textplatzhalter 2"/>
          <p:cNvSpPr>
            <a:spLocks noGrp="1"/>
          </p:cNvSpPr>
          <p:nvPr>
            <p:ph type="body" sz="quarter" idx="13"/>
          </p:nvPr>
        </p:nvSpPr>
        <p:spPr/>
        <p:txBody>
          <a:bodyPr/>
          <a:lstStyle/>
          <a:p>
            <a:r>
              <a:rPr lang="en-US" dirty="0"/>
              <a:t>Sustainable Result (income)/Terminal Value </a:t>
            </a:r>
          </a:p>
        </p:txBody>
      </p:sp>
      <p:sp>
        <p:nvSpPr>
          <p:cNvPr id="2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762000" eaLnBrk="0" hangingPunct="0"/>
            <a:r>
              <a:rPr lang="en-US" sz="900" dirty="0">
                <a:solidFill>
                  <a:srgbClr val="00338D"/>
                </a:solidFill>
                <a:latin typeface="Arial"/>
                <a:cs typeface="Arial" pitchFamily="34" charset="0"/>
              </a:rPr>
              <a:t>Capital structure in comparison to peer group</a:t>
            </a:r>
          </a:p>
        </p:txBody>
      </p:sp>
      <p:graphicFrame>
        <p:nvGraphicFramePr>
          <p:cNvPr id="33" name="Group 90"/>
          <p:cNvGraphicFramePr>
            <a:graphicFrameLocks noGrp="1"/>
          </p:cNvGraphicFramePr>
          <p:nvPr>
            <p:custDataLst>
              <p:tags r:id="rId2"/>
            </p:custDataLst>
            <p:extLst>
              <p:ext uri="{D42A27DB-BD31-4B8C-83A1-F6EECF244321}">
                <p14:modId xmlns:p14="http://schemas.microsoft.com/office/powerpoint/2010/main" val="2583530140"/>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5" name="Grafik 14"/>
          <p:cNvPicPr>
            <a:picLocks noChangeAspect="1"/>
          </p:cNvPicPr>
          <p:nvPr/>
        </p:nvPicPr>
        <p:blipFill>
          <a:blip r:embed="rId10"/>
          <a:stretch>
            <a:fillRect/>
          </a:stretch>
        </p:blipFill>
        <p:spPr>
          <a:xfrm>
            <a:off x="7977911" y="5730391"/>
            <a:ext cx="340197" cy="405178"/>
          </a:xfrm>
          <a:prstGeom prst="rect">
            <a:avLst/>
          </a:prstGeom>
        </p:spPr>
      </p:pic>
      <p:pic>
        <p:nvPicPr>
          <p:cNvPr id="16" name="Grafik 15"/>
          <p:cNvPicPr>
            <a:picLocks noChangeAspect="1"/>
          </p:cNvPicPr>
          <p:nvPr/>
        </p:nvPicPr>
        <p:blipFill>
          <a:blip r:embed="rId11"/>
          <a:stretch>
            <a:fillRect/>
          </a:stretch>
        </p:blipFill>
        <p:spPr>
          <a:xfrm>
            <a:off x="8261527" y="5730391"/>
            <a:ext cx="340197" cy="405178"/>
          </a:xfrm>
          <a:prstGeom prst="rect">
            <a:avLst/>
          </a:prstGeom>
        </p:spPr>
      </p:pic>
      <p:pic>
        <p:nvPicPr>
          <p:cNvPr id="17" name="Grafik 16"/>
          <p:cNvPicPr>
            <a:picLocks noChangeAspect="1"/>
          </p:cNvPicPr>
          <p:nvPr/>
        </p:nvPicPr>
        <p:blipFill>
          <a:blip r:embed="rId12"/>
          <a:stretch>
            <a:fillRect/>
          </a:stretch>
        </p:blipFill>
        <p:spPr>
          <a:xfrm>
            <a:off x="8545143" y="5730391"/>
            <a:ext cx="340197" cy="405178"/>
          </a:xfrm>
          <a:prstGeom prst="rect">
            <a:avLst/>
          </a:prstGeom>
        </p:spPr>
      </p:pic>
      <p:pic>
        <p:nvPicPr>
          <p:cNvPr id="18" name="Grafik 17"/>
          <p:cNvPicPr>
            <a:picLocks noChangeAspect="1"/>
          </p:cNvPicPr>
          <p:nvPr/>
        </p:nvPicPr>
        <p:blipFill>
          <a:blip r:embed="rId13">
            <a:duotone>
              <a:schemeClr val="bg2">
                <a:shade val="45000"/>
                <a:satMod val="135000"/>
              </a:schemeClr>
              <a:prstClr val="white"/>
            </a:duotone>
          </a:blip>
          <a:stretch>
            <a:fillRect/>
          </a:stretch>
        </p:blipFill>
        <p:spPr>
          <a:xfrm>
            <a:off x="8828759" y="5730391"/>
            <a:ext cx="340197" cy="405178"/>
          </a:xfrm>
          <a:prstGeom prst="rect">
            <a:avLst/>
          </a:prstGeom>
        </p:spPr>
      </p:pic>
      <p:pic>
        <p:nvPicPr>
          <p:cNvPr id="19" name="Grafik 18"/>
          <p:cNvPicPr>
            <a:picLocks noChangeAspect="1"/>
          </p:cNvPicPr>
          <p:nvPr/>
        </p:nvPicPr>
        <p:blipFill>
          <a:blip r:embed="rId14">
            <a:duotone>
              <a:schemeClr val="bg2">
                <a:shade val="45000"/>
                <a:satMod val="135000"/>
              </a:schemeClr>
              <a:prstClr val="white"/>
            </a:duotone>
          </a:blip>
          <a:stretch>
            <a:fillRect/>
          </a:stretch>
        </p:blipFill>
        <p:spPr>
          <a:xfrm>
            <a:off x="9112375" y="5730391"/>
            <a:ext cx="340197" cy="405178"/>
          </a:xfrm>
          <a:prstGeom prst="rect">
            <a:avLst/>
          </a:prstGeom>
        </p:spPr>
      </p:pic>
      <p:pic>
        <p:nvPicPr>
          <p:cNvPr id="20" name="Grafik 19"/>
          <p:cNvPicPr>
            <a:picLocks noChangeAspect="1"/>
          </p:cNvPicPr>
          <p:nvPr/>
        </p:nvPicPr>
        <p:blipFill>
          <a:blip r:embed="rId15"/>
          <a:stretch>
            <a:fillRect/>
          </a:stretch>
        </p:blipFill>
        <p:spPr>
          <a:xfrm>
            <a:off x="7694295" y="5730391"/>
            <a:ext cx="340197" cy="405178"/>
          </a:xfrm>
          <a:prstGeom prst="rect">
            <a:avLst/>
          </a:prstGeom>
        </p:spPr>
      </p:pic>
      <p:grpSp>
        <p:nvGrpSpPr>
          <p:cNvPr id="29" name="Group 2"/>
          <p:cNvGrpSpPr/>
          <p:nvPr>
            <p:custDataLst>
              <p:tags r:id="rId3"/>
            </p:custDataLst>
          </p:nvPr>
        </p:nvGrpSpPr>
        <p:grpSpPr>
          <a:xfrm>
            <a:off x="2962275" y="1628775"/>
            <a:ext cx="2343149" cy="1647825"/>
            <a:chOff x="-755730" y="5561012"/>
            <a:chExt cx="2174657" cy="1624013"/>
          </a:xfrm>
        </p:grpSpPr>
        <p:sp>
          <p:nvSpPr>
            <p:cNvPr id="30" name="Rectangle 2"/>
            <p:cNvSpPr>
              <a:spLocks noChangeArrowheads="1"/>
            </p:cNvSpPr>
            <p:nvPr>
              <p:custDataLst>
                <p:tags r:id="rId6"/>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1" name="Rectangle 2"/>
            <p:cNvSpPr>
              <a:spLocks noChangeArrowheads="1"/>
            </p:cNvSpPr>
            <p:nvPr>
              <p:custDataLst>
                <p:tags r:id="rId7"/>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28" name="Grafik 27"/>
          <p:cNvPicPr>
            <a:picLocks noChangeAspect="1"/>
          </p:cNvPicPr>
          <p:nvPr>
            <p:custDataLst>
              <p:tags r:id="rId4"/>
            </p:custDataLst>
          </p:nvPr>
        </p:nvPicPr>
        <p:blipFill rotWithShape="1">
          <a:blip r:embed="rId16"/>
          <a:srcRect l="2613" t="10609" r="25983" b="19324"/>
          <a:stretch/>
        </p:blipFill>
        <p:spPr>
          <a:xfrm>
            <a:off x="2438400" y="1704975"/>
            <a:ext cx="3171826" cy="1914525"/>
          </a:xfrm>
          <a:prstGeom prst="rect">
            <a:avLst/>
          </a:prstGeom>
        </p:spPr>
      </p:pic>
      <p:pic>
        <p:nvPicPr>
          <p:cNvPr id="37" name="Grafik 36"/>
          <p:cNvPicPr>
            <a:picLocks noChangeAspect="1"/>
          </p:cNvPicPr>
          <p:nvPr>
            <p:custDataLst>
              <p:tags r:id="rId5"/>
            </p:custDataLst>
          </p:nvPr>
        </p:nvPicPr>
        <p:blipFill>
          <a:blip r:embed="rId17"/>
          <a:stretch>
            <a:fillRect/>
          </a:stretch>
        </p:blipFill>
        <p:spPr>
          <a:xfrm>
            <a:off x="-2793400" y="2189783"/>
            <a:ext cx="1975275" cy="2225233"/>
          </a:xfrm>
          <a:prstGeom prst="rect">
            <a:avLst/>
          </a:prstGeom>
        </p:spPr>
      </p:pic>
    </p:spTree>
    <p:extLst>
      <p:ext uri="{BB962C8B-B14F-4D97-AF65-F5344CB8AC3E}">
        <p14:creationId xmlns:p14="http://schemas.microsoft.com/office/powerpoint/2010/main" val="1634208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Under consideration of regional shifts, the local tax rates and the tax losses carried forward still existing at the end of the planning horizon, the sustainable tax rate is 29.4%.</a:t>
            </a:r>
            <a:endParaRPr lang="en-US" noProof="0" dirty="0"/>
          </a:p>
        </p:txBody>
      </p:sp>
      <p:sp>
        <p:nvSpPr>
          <p:cNvPr id="5" name="Textplatzhalter 4"/>
          <p:cNvSpPr>
            <a:spLocks noGrp="1"/>
          </p:cNvSpPr>
          <p:nvPr>
            <p:ph type="body" sz="quarter" idx="12"/>
          </p:nvPr>
        </p:nvSpPr>
        <p:spPr>
          <a:xfrm>
            <a:off x="6029326" y="1422400"/>
            <a:ext cx="3401364" cy="4604400"/>
          </a:xfrm>
        </p:spPr>
        <p:txBody>
          <a:bodyPr/>
          <a:lstStyle/>
          <a:p>
            <a:pPr lvl="2"/>
            <a:r>
              <a:rPr lang="en-US" noProof="0" dirty="0" smtClean="0"/>
              <a:t>For the calculation of the sustainable tax rate, the trade tax, corporate tax and the solidarity tax in accordance with the currently applicable tax system as well as foreign income tax on the basis of the long-term expected regional profit mix were considered.</a:t>
            </a:r>
          </a:p>
          <a:p>
            <a:pPr lvl="2"/>
            <a:r>
              <a:rPr lang="en-US" noProof="0" dirty="0" smtClean="0"/>
              <a:t>For the determination of the tax assessment base and the income taxes significant deviations between tax result under IFRS and according to the tax balance sheet, tax loss carryforwards as well as regional tax regulations were considered. </a:t>
            </a:r>
          </a:p>
          <a:p>
            <a:pPr lvl="2"/>
            <a:r>
              <a:rPr lang="en-US" noProof="0" dirty="0" smtClean="0"/>
              <a:t>At the end of the planning horizon there is still a corporate tax loss carried forward of €X million and tax losses carried forward in xxx of €X million. We considered these in the form of an annuity in the derivation of the sustainable tax burden.</a:t>
            </a:r>
          </a:p>
          <a:p>
            <a:pPr lvl="2"/>
            <a:r>
              <a:rPr lang="en-US" noProof="0" dirty="0" smtClean="0"/>
              <a:t>The result is a sustainable effective tax rate of 29.4%. This is, as a result of the high percentage of profit and the relatively high effective tax rate, primarily determined by France.</a:t>
            </a:r>
          </a:p>
          <a:p>
            <a:pPr marL="0" lvl="2" indent="0">
              <a:spcAft>
                <a:spcPts val="200"/>
              </a:spcAft>
              <a:buNone/>
            </a:pPr>
            <a:endParaRPr lang="en-US" sz="800" noProof="0" dirty="0"/>
          </a:p>
        </p:txBody>
      </p:sp>
      <p:sp>
        <p:nvSpPr>
          <p:cNvPr id="4" name="Titel 3"/>
          <p:cNvSpPr>
            <a:spLocks noGrp="1"/>
          </p:cNvSpPr>
          <p:nvPr>
            <p:ph type="title"/>
          </p:nvPr>
        </p:nvSpPr>
        <p:spPr/>
        <p:txBody>
          <a:bodyPr/>
          <a:lstStyle/>
          <a:p>
            <a:r>
              <a:rPr lang="en-US" noProof="0" dirty="0"/>
              <a:t>5. What is a suitable level for a sustainable tax burden?</a:t>
            </a:r>
          </a:p>
        </p:txBody>
      </p:sp>
      <p:sp>
        <p:nvSpPr>
          <p:cNvPr id="3" name="Textplatzhalter 2"/>
          <p:cNvSpPr>
            <a:spLocks noGrp="1"/>
          </p:cNvSpPr>
          <p:nvPr>
            <p:ph type="body" sz="quarter" idx="13"/>
          </p:nvPr>
        </p:nvSpPr>
        <p:spPr/>
        <p:txBody>
          <a:bodyPr/>
          <a:lstStyle/>
          <a:p>
            <a:r>
              <a:rPr lang="en-US" noProof="0" dirty="0"/>
              <a:t>Sustainable Result (income)/Terminal Value </a:t>
            </a:r>
          </a:p>
        </p:txBody>
      </p:sp>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762000" eaLnBrk="0" hangingPunct="0"/>
            <a:r>
              <a:rPr lang="en-US" sz="900" dirty="0">
                <a:solidFill>
                  <a:srgbClr val="00338D"/>
                </a:solidFill>
                <a:latin typeface="Arial"/>
                <a:cs typeface="Arial" pitchFamily="34" charset="0"/>
              </a:rPr>
              <a:t>Sustainable tax rate</a:t>
            </a:r>
          </a:p>
        </p:txBody>
      </p:sp>
      <p:graphicFrame>
        <p:nvGraphicFramePr>
          <p:cNvPr id="33" name="Group 90"/>
          <p:cNvGraphicFramePr>
            <a:graphicFrameLocks noGrp="1"/>
          </p:cNvGraphicFramePr>
          <p:nvPr>
            <p:custDataLst>
              <p:tags r:id="rId3"/>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5" name="Grafik 14"/>
          <p:cNvPicPr>
            <a:picLocks noChangeAspect="1"/>
          </p:cNvPicPr>
          <p:nvPr/>
        </p:nvPicPr>
        <p:blipFill>
          <a:blip r:embed="rId8"/>
          <a:stretch>
            <a:fillRect/>
          </a:stretch>
        </p:blipFill>
        <p:spPr>
          <a:xfrm>
            <a:off x="7977911" y="5730391"/>
            <a:ext cx="340197" cy="405178"/>
          </a:xfrm>
          <a:prstGeom prst="rect">
            <a:avLst/>
          </a:prstGeom>
        </p:spPr>
      </p:pic>
      <p:pic>
        <p:nvPicPr>
          <p:cNvPr id="16" name="Grafik 15"/>
          <p:cNvPicPr>
            <a:picLocks noChangeAspect="1"/>
          </p:cNvPicPr>
          <p:nvPr/>
        </p:nvPicPr>
        <p:blipFill>
          <a:blip r:embed="rId9"/>
          <a:stretch>
            <a:fillRect/>
          </a:stretch>
        </p:blipFill>
        <p:spPr>
          <a:xfrm>
            <a:off x="8261527" y="5730391"/>
            <a:ext cx="340197" cy="405178"/>
          </a:xfrm>
          <a:prstGeom prst="rect">
            <a:avLst/>
          </a:prstGeom>
        </p:spPr>
      </p:pic>
      <p:pic>
        <p:nvPicPr>
          <p:cNvPr id="17" name="Grafik 16"/>
          <p:cNvPicPr>
            <a:picLocks noChangeAspect="1"/>
          </p:cNvPicPr>
          <p:nvPr/>
        </p:nvPicPr>
        <p:blipFill>
          <a:blip r:embed="rId10"/>
          <a:stretch>
            <a:fillRect/>
          </a:stretch>
        </p:blipFill>
        <p:spPr>
          <a:xfrm>
            <a:off x="8545143" y="5730391"/>
            <a:ext cx="340197" cy="405178"/>
          </a:xfrm>
          <a:prstGeom prst="rect">
            <a:avLst/>
          </a:prstGeom>
        </p:spPr>
      </p:pic>
      <p:pic>
        <p:nvPicPr>
          <p:cNvPr id="18" name="Grafik 17"/>
          <p:cNvPicPr>
            <a:picLocks noChangeAspect="1"/>
          </p:cNvPicPr>
          <p:nvPr/>
        </p:nvPicPr>
        <p:blipFill>
          <a:blip r:embed="rId11"/>
          <a:stretch>
            <a:fillRect/>
          </a:stretch>
        </p:blipFill>
        <p:spPr>
          <a:xfrm>
            <a:off x="8828759" y="5730391"/>
            <a:ext cx="340197" cy="405178"/>
          </a:xfrm>
          <a:prstGeom prst="rect">
            <a:avLst/>
          </a:prstGeom>
        </p:spPr>
      </p:pic>
      <p:pic>
        <p:nvPicPr>
          <p:cNvPr id="19" name="Grafik 18"/>
          <p:cNvPicPr>
            <a:picLocks noChangeAspect="1"/>
          </p:cNvPicPr>
          <p:nvPr/>
        </p:nvPicPr>
        <p:blipFill>
          <a:blip r:embed="rId12">
            <a:duotone>
              <a:schemeClr val="bg2">
                <a:shade val="45000"/>
                <a:satMod val="135000"/>
              </a:schemeClr>
              <a:prstClr val="white"/>
            </a:duotone>
          </a:blip>
          <a:stretch>
            <a:fillRect/>
          </a:stretch>
        </p:blipFill>
        <p:spPr>
          <a:xfrm>
            <a:off x="9112375" y="5730391"/>
            <a:ext cx="340197" cy="405178"/>
          </a:xfrm>
          <a:prstGeom prst="rect">
            <a:avLst/>
          </a:prstGeom>
        </p:spPr>
      </p:pic>
      <p:pic>
        <p:nvPicPr>
          <p:cNvPr id="20" name="Grafik 19"/>
          <p:cNvPicPr>
            <a:picLocks noChangeAspect="1"/>
          </p:cNvPicPr>
          <p:nvPr/>
        </p:nvPicPr>
        <p:blipFill>
          <a:blip r:embed="rId13"/>
          <a:stretch>
            <a:fillRect/>
          </a:stretch>
        </p:blipFill>
        <p:spPr>
          <a:xfrm>
            <a:off x="7694295" y="5730391"/>
            <a:ext cx="340197" cy="405178"/>
          </a:xfrm>
          <a:prstGeom prst="rect">
            <a:avLst/>
          </a:prstGeom>
        </p:spPr>
      </p:pic>
      <p:pic>
        <p:nvPicPr>
          <p:cNvPr id="8" name="Grafik 7"/>
          <p:cNvPicPr>
            <a:picLocks noChangeAspect="1"/>
          </p:cNvPicPr>
          <p:nvPr>
            <p:custDataLst>
              <p:tags r:id="rId4"/>
            </p:custDataLst>
          </p:nvPr>
        </p:nvPicPr>
        <p:blipFill>
          <a:blip r:embed="rId14"/>
          <a:stretch>
            <a:fillRect/>
          </a:stretch>
        </p:blipFill>
        <p:spPr>
          <a:xfrm>
            <a:off x="-2793400" y="1555060"/>
            <a:ext cx="1975275" cy="2225233"/>
          </a:xfrm>
          <a:prstGeom prst="rect">
            <a:avLst/>
          </a:prstGeom>
        </p:spPr>
      </p:pic>
      <p:pic>
        <p:nvPicPr>
          <p:cNvPr id="13" name="Grafik 12"/>
          <p:cNvPicPr>
            <a:picLocks noChangeAspect="1"/>
          </p:cNvPicPr>
          <p:nvPr>
            <p:custDataLst>
              <p:tags r:id="rId5"/>
            </p:custDataLst>
          </p:nvPr>
        </p:nvPicPr>
        <p:blipFill rotWithShape="1">
          <a:blip r:embed="rId15"/>
          <a:srcRect l="5017" t="4843"/>
          <a:stretch/>
        </p:blipFill>
        <p:spPr>
          <a:xfrm>
            <a:off x="2455817" y="1602377"/>
            <a:ext cx="3256698" cy="2312982"/>
          </a:xfrm>
          <a:prstGeom prst="rect">
            <a:avLst/>
          </a:prstGeom>
        </p:spPr>
      </p:pic>
      <p:graphicFrame>
        <p:nvGraphicFramePr>
          <p:cNvPr id="21" name="Objekt 20"/>
          <p:cNvGraphicFramePr>
            <a:graphicFrameLocks noChangeAspect="1"/>
          </p:cNvGraphicFramePr>
          <p:nvPr>
            <p:extLst>
              <p:ext uri="{D42A27DB-BD31-4B8C-83A1-F6EECF244321}">
                <p14:modId xmlns:p14="http://schemas.microsoft.com/office/powerpoint/2010/main" val="155447912"/>
              </p:ext>
            </p:extLst>
          </p:nvPr>
        </p:nvGraphicFramePr>
        <p:xfrm>
          <a:off x="-1732525" y="4005263"/>
          <a:ext cx="914400" cy="771525"/>
        </p:xfrm>
        <a:graphic>
          <a:graphicData uri="http://schemas.openxmlformats.org/presentationml/2006/ole">
            <mc:AlternateContent xmlns:mc="http://schemas.openxmlformats.org/markup-compatibility/2006">
              <mc:Choice xmlns:v="urn:schemas-microsoft-com:vml" Requires="v">
                <p:oleObj spid="_x0000_s20498" name="Arbeitsblatt" showAsIcon="1" r:id="rId17" imgW="914400" imgH="771480" progId="Excel.Sheet.12">
                  <p:embed/>
                </p:oleObj>
              </mc:Choice>
              <mc:Fallback>
                <p:oleObj name="Arbeitsblatt" showAsIcon="1" r:id="rId17" imgW="914400" imgH="771480" progId="Excel.Sheet.12">
                  <p:embed/>
                  <p:pic>
                    <p:nvPicPr>
                      <p:cNvPr id="0" name=""/>
                      <p:cNvPicPr/>
                      <p:nvPr/>
                    </p:nvPicPr>
                    <p:blipFill>
                      <a:blip r:embed="rId18"/>
                      <a:stretch>
                        <a:fillRect/>
                      </a:stretch>
                    </p:blipFill>
                    <p:spPr>
                      <a:xfrm>
                        <a:off x="-1732525" y="400526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939214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3117768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3730722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Sustainable </a:t>
            </a:r>
            <a:r>
              <a:rPr lang="en-US" dirty="0" smtClean="0"/>
              <a:t>Result (</a:t>
            </a:r>
            <a:r>
              <a:rPr lang="en-US" dirty="0"/>
              <a:t>income)/Terminal Value </a:t>
            </a:r>
          </a:p>
        </p:txBody>
      </p:sp>
      <p:sp>
        <p:nvSpPr>
          <p:cNvPr id="4" name="Titel 3"/>
          <p:cNvSpPr>
            <a:spLocks noGrp="1"/>
          </p:cNvSpPr>
          <p:nvPr>
            <p:ph type="title"/>
          </p:nvPr>
        </p:nvSpPr>
        <p:spPr/>
        <p:txBody>
          <a:bodyPr/>
          <a:lstStyle/>
          <a:p>
            <a:r>
              <a:rPr lang="en-US" dirty="0" smtClean="0"/>
              <a:t>Overview (1/4)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Assessment of the sustainable, long-term average attainable level of cash flow</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98098" y="2153260"/>
            <a:ext cx="1857176"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a:t>
            </a:r>
          </a:p>
          <a:p>
            <a:pPr lvl="2">
              <a:spcAft>
                <a:spcPts val="500"/>
              </a:spcAft>
            </a:pPr>
            <a:r>
              <a:rPr lang="en-US" dirty="0"/>
              <a:t>Main driver for the assessment and therefore, if applicable determining the purchase price, determination of percentage of holdings</a:t>
            </a:r>
          </a:p>
          <a:p>
            <a:pPr lvl="2">
              <a:spcAft>
                <a:spcPts val="500"/>
              </a:spcAft>
            </a:pPr>
            <a:r>
              <a:rPr lang="en-US" dirty="0"/>
              <a:t>Compare going concern with a possible </a:t>
            </a:r>
            <a:r>
              <a:rPr lang="en-US" dirty="0" smtClean="0"/>
              <a:t>exit</a:t>
            </a:r>
          </a:p>
          <a:p>
            <a:pPr marL="0" lvl="2" indent="0">
              <a:spcAft>
                <a:spcPts val="500"/>
              </a:spcAft>
              <a:buNone/>
            </a:pPr>
            <a:r>
              <a:rPr lang="en-US" b="1" dirty="0" smtClean="0">
                <a:solidFill>
                  <a:schemeClr val="accent1"/>
                </a:solidFill>
              </a:rPr>
              <a:t>Turnaround</a:t>
            </a:r>
          </a:p>
          <a:p>
            <a:pPr lvl="2">
              <a:spcAft>
                <a:spcPts val="500"/>
              </a:spcAft>
            </a:pPr>
            <a:r>
              <a:rPr lang="en-US" dirty="0"/>
              <a:t>Level of result after implementation of restructuring</a:t>
            </a:r>
          </a:p>
          <a:p>
            <a:pPr marL="0" lvl="2" indent="0">
              <a:spcAft>
                <a:spcPts val="500"/>
              </a:spcAft>
              <a:buNone/>
            </a:pPr>
            <a:endParaRPr lang="en-US" b="1" dirty="0">
              <a:solidFill>
                <a:schemeClr val="accent1"/>
              </a:solidFill>
            </a:endParaRPr>
          </a:p>
        </p:txBody>
      </p:sp>
      <p:sp>
        <p:nvSpPr>
          <p:cNvPr id="28" name="Rechteck 18"/>
          <p:cNvSpPr/>
          <p:nvPr/>
        </p:nvSpPr>
        <p:spPr>
          <a:xfrm>
            <a:off x="2493817" y="1875810"/>
            <a:ext cx="692323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86416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7" y="4606982"/>
            <a:ext cx="186416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913744"/>
            <a:ext cx="1857176" cy="1107643"/>
          </a:xfrm>
          <a:ln w="6350">
            <a:noFill/>
          </a:ln>
        </p:spPr>
        <p:txBody>
          <a:bodyPr vert="horz" lIns="0" tIns="0" rIns="0" bIns="0" rtlCol="0" anchor="t" anchorCtr="0">
            <a:noAutofit/>
          </a:bodyPr>
          <a:lstStyle/>
          <a:p>
            <a:pPr lvl="2">
              <a:spcAft>
                <a:spcPts val="500"/>
              </a:spcAft>
            </a:pPr>
            <a:r>
              <a:rPr lang="en-US" dirty="0" smtClean="0"/>
              <a:t>Analysis </a:t>
            </a:r>
            <a:r>
              <a:rPr lang="en-US" dirty="0"/>
              <a:t>Toolbox (</a:t>
            </a:r>
            <a:r>
              <a:rPr lang="en-US" dirty="0" smtClean="0"/>
              <a:t>e.g. K-Reinvest)</a:t>
            </a:r>
          </a:p>
          <a:p>
            <a:pPr lvl="2">
              <a:spcAft>
                <a:spcPts val="500"/>
              </a:spcAft>
            </a:pPr>
            <a:r>
              <a:rPr lang="en-US" dirty="0" smtClean="0"/>
              <a:t>Determination </a:t>
            </a:r>
            <a:r>
              <a:rPr lang="en-US" dirty="0"/>
              <a:t>and collection of sector specific KPIs (Benchmarking </a:t>
            </a:r>
            <a:r>
              <a:rPr lang="en-US" dirty="0" smtClean="0"/>
              <a:t>Plus)</a:t>
            </a:r>
            <a:endParaRPr lang="en-US" dirty="0"/>
          </a:p>
        </p:txBody>
      </p:sp>
      <p:sp>
        <p:nvSpPr>
          <p:cNvPr id="13" name="Text Placeholder 5"/>
          <p:cNvSpPr>
            <a:spLocks noGrp="1"/>
          </p:cNvSpPr>
          <p:nvPr>
            <p:ph type="body" sz="quarter" idx="11"/>
          </p:nvPr>
        </p:nvSpPr>
        <p:spPr>
          <a:xfrm>
            <a:off x="6035040" y="2153260"/>
            <a:ext cx="3382010" cy="3868128"/>
          </a:xfrm>
          <a:ln w="6350">
            <a:noFill/>
          </a:ln>
        </p:spPr>
        <p:txBody>
          <a:bodyPr vert="horz" lIns="0" tIns="0" rIns="0" bIns="0" rtlCol="0" anchor="t" anchorCtr="0">
            <a:noAutofit/>
          </a:bodyPr>
          <a:lstStyle/>
          <a:p>
            <a:pPr>
              <a:spcBef>
                <a:spcPts val="600"/>
              </a:spcBef>
            </a:pPr>
            <a:r>
              <a:rPr lang="en-US" sz="900" dirty="0"/>
              <a:t>Definition</a:t>
            </a:r>
          </a:p>
          <a:p>
            <a:pPr lvl="2">
              <a:spcBef>
                <a:spcPts val="600"/>
              </a:spcBef>
            </a:pPr>
            <a:r>
              <a:rPr lang="en-US" dirty="0"/>
              <a:t>The terminal value reproduces the attainable level of results in a long-term average under consideration of economic cycles, product life cycles, growth rates, etc.</a:t>
            </a:r>
          </a:p>
          <a:p>
            <a:pPr>
              <a:spcBef>
                <a:spcPts val="600"/>
              </a:spcBef>
            </a:pPr>
            <a:r>
              <a:rPr lang="en-US" sz="900" dirty="0"/>
              <a:t>Methodology</a:t>
            </a:r>
          </a:p>
          <a:p>
            <a:pPr lvl="2">
              <a:spcBef>
                <a:spcPts val="600"/>
              </a:spcBef>
            </a:pPr>
            <a:r>
              <a:rPr lang="en-US" dirty="0"/>
              <a:t>Discussion with planning </a:t>
            </a:r>
            <a:r>
              <a:rPr lang="en-US" dirty="0" smtClean="0"/>
              <a:t>responsible persons</a:t>
            </a:r>
            <a:endParaRPr lang="en-US" dirty="0"/>
          </a:p>
          <a:p>
            <a:pPr lvl="2">
              <a:spcBef>
                <a:spcPts val="600"/>
              </a:spcBef>
            </a:pPr>
            <a:r>
              <a:rPr lang="en-US" dirty="0"/>
              <a:t>Obligatory linkage of the knowledge from the past analysis, the market and competitive analysis and the planning analysis for the determination of the terminal value</a:t>
            </a:r>
          </a:p>
          <a:p>
            <a:pPr lvl="2">
              <a:spcBef>
                <a:spcPts val="600"/>
              </a:spcBef>
            </a:pPr>
            <a:r>
              <a:rPr lang="en-US" dirty="0"/>
              <a:t>Result of the last planning year may be the starting point, but not the predefined endpoint of the considerations</a:t>
            </a:r>
          </a:p>
          <a:p>
            <a:pPr lvl="2">
              <a:spcBef>
                <a:spcPts val="600"/>
              </a:spcBef>
            </a:pPr>
            <a:r>
              <a:rPr lang="en-US" dirty="0"/>
              <a:t>Concentration on cash-effective earnings/expenditures, for non-cash-effective earnings/expenditures assure the concurrence with the balance sheet</a:t>
            </a:r>
          </a:p>
          <a:p>
            <a:pPr lvl="2">
              <a:spcBef>
                <a:spcPts val="600"/>
              </a:spcBef>
            </a:pPr>
            <a:r>
              <a:rPr lang="en-US" dirty="0"/>
              <a:t>In accordance with the appropriateness and data situation, in some cases the analysis and/or presentation is performed at the corresponding level (e.g. Group, legal entity, segment, profit </a:t>
            </a:r>
            <a:r>
              <a:rPr lang="en-US" dirty="0" smtClean="0"/>
              <a:t>center, </a:t>
            </a:r>
            <a:r>
              <a:rPr lang="en-US" dirty="0"/>
              <a:t>product group, etc.)</a:t>
            </a:r>
          </a:p>
          <a:p>
            <a:pPr>
              <a:spcBef>
                <a:spcPts val="600"/>
              </a:spcBef>
            </a:pPr>
            <a:r>
              <a:rPr lang="en-US" sz="900" dirty="0"/>
              <a:t>Tools </a:t>
            </a:r>
          </a:p>
          <a:p>
            <a:pPr lvl="2">
              <a:spcBef>
                <a:spcPts val="600"/>
              </a:spcBef>
            </a:pPr>
            <a:r>
              <a:rPr lang="en-US" dirty="0"/>
              <a:t>K-Reinvest for derivation of sustainable reinvestment rate</a:t>
            </a:r>
          </a:p>
        </p:txBody>
      </p:sp>
      <p:sp>
        <p:nvSpPr>
          <p:cNvPr id="27" name="Text Placeholder 12"/>
          <p:cNvSpPr txBox="1">
            <a:spLocks/>
          </p:cNvSpPr>
          <p:nvPr>
            <p:custDataLst>
              <p:tags r:id="rId2"/>
            </p:custDataLst>
          </p:nvPr>
        </p:nvSpPr>
        <p:spPr>
          <a:xfrm>
            <a:off x="2484035" y="2153260"/>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Cyclical company</a:t>
            </a:r>
            <a:endParaRPr lang="en-US" sz="900" kern="0" dirty="0">
              <a:latin typeface="Arial" panose="020B0604020202020204" pitchFamily="34" charset="0"/>
              <a:cs typeface="Arial" panose="020B0604020202020204" pitchFamily="34" charset="0"/>
            </a:endParaRPr>
          </a:p>
        </p:txBody>
      </p:sp>
      <p:sp>
        <p:nvSpPr>
          <p:cNvPr id="30" name="Text Placeholder 12"/>
          <p:cNvSpPr txBox="1">
            <a:spLocks/>
          </p:cNvSpPr>
          <p:nvPr>
            <p:custDataLst>
              <p:tags r:id="rId3"/>
            </p:custDataLst>
          </p:nvPr>
        </p:nvSpPr>
        <p:spPr>
          <a:xfrm>
            <a:off x="2493817" y="4141561"/>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Young (growth) company</a:t>
            </a:r>
            <a:endParaRPr lang="en-US" sz="900" kern="0" dirty="0">
              <a:latin typeface="Arial" panose="020B0604020202020204" pitchFamily="34" charset="0"/>
              <a:cs typeface="Arial" panose="020B0604020202020204" pitchFamily="34" charset="0"/>
            </a:endParaRPr>
          </a:p>
        </p:txBody>
      </p:sp>
      <p:pic>
        <p:nvPicPr>
          <p:cNvPr id="2" name="Grafik 1"/>
          <p:cNvPicPr>
            <a:picLocks noChangeAspect="1"/>
          </p:cNvPicPr>
          <p:nvPr>
            <p:custDataLst>
              <p:tags r:id="rId4"/>
            </p:custDataLst>
          </p:nvPr>
        </p:nvPicPr>
        <p:blipFill>
          <a:blip r:embed="rId11"/>
          <a:stretch>
            <a:fillRect/>
          </a:stretch>
        </p:blipFill>
        <p:spPr>
          <a:xfrm>
            <a:off x="2487428" y="2035460"/>
            <a:ext cx="3510472" cy="2389806"/>
          </a:xfrm>
          <a:prstGeom prst="rect">
            <a:avLst/>
          </a:prstGeom>
        </p:spPr>
      </p:pic>
      <p:pic>
        <p:nvPicPr>
          <p:cNvPr id="5" name="Grafik 4"/>
          <p:cNvPicPr>
            <a:picLocks noChangeAspect="1"/>
          </p:cNvPicPr>
          <p:nvPr>
            <p:custDataLst>
              <p:tags r:id="rId5"/>
            </p:custDataLst>
          </p:nvPr>
        </p:nvPicPr>
        <p:blipFill>
          <a:blip r:embed="rId12"/>
          <a:stretch>
            <a:fillRect/>
          </a:stretch>
        </p:blipFill>
        <p:spPr>
          <a:xfrm>
            <a:off x="-2793400" y="2179877"/>
            <a:ext cx="1975275" cy="2219136"/>
          </a:xfrm>
          <a:prstGeom prst="rect">
            <a:avLst/>
          </a:prstGeom>
        </p:spPr>
      </p:pic>
      <p:pic>
        <p:nvPicPr>
          <p:cNvPr id="12" name="Grafik 11"/>
          <p:cNvPicPr>
            <a:picLocks noChangeAspect="1"/>
          </p:cNvPicPr>
          <p:nvPr>
            <p:custDataLst>
              <p:tags r:id="rId6"/>
            </p:custDataLst>
          </p:nvPr>
        </p:nvPicPr>
        <p:blipFill>
          <a:blip r:embed="rId13"/>
          <a:stretch>
            <a:fillRect/>
          </a:stretch>
        </p:blipFill>
        <p:spPr>
          <a:xfrm>
            <a:off x="-2793400" y="4509638"/>
            <a:ext cx="1975275" cy="2225233"/>
          </a:xfrm>
          <a:prstGeom prst="rect">
            <a:avLst/>
          </a:prstGeom>
        </p:spPr>
      </p:pic>
      <p:pic>
        <p:nvPicPr>
          <p:cNvPr id="15" name="Grafik 14"/>
          <p:cNvPicPr>
            <a:picLocks noChangeAspect="1"/>
          </p:cNvPicPr>
          <p:nvPr>
            <p:custDataLst>
              <p:tags r:id="rId7"/>
            </p:custDataLst>
          </p:nvPr>
        </p:nvPicPr>
        <p:blipFill rotWithShape="1">
          <a:blip r:embed="rId14"/>
          <a:srcRect t="17720" r="18915" b="8451"/>
          <a:stretch/>
        </p:blipFill>
        <p:spPr>
          <a:xfrm>
            <a:off x="2487428" y="4311378"/>
            <a:ext cx="3434400" cy="1758495"/>
          </a:xfrm>
          <a:prstGeom prst="rect">
            <a:avLst/>
          </a:prstGeom>
        </p:spPr>
      </p:pic>
      <p:sp>
        <p:nvSpPr>
          <p:cNvPr id="21" name="Rectangle 4"/>
          <p:cNvSpPr>
            <a:spLocks noChangeArrowheads="1"/>
          </p:cNvSpPr>
          <p:nvPr>
            <p:custDataLst>
              <p:tags r:id="rId8"/>
            </p:custDataLst>
          </p:nvPr>
        </p:nvSpPr>
        <p:spPr bwMode="auto">
          <a:xfrm>
            <a:off x="7410995" y="110789"/>
            <a:ext cx="2006055" cy="1218537"/>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Analysis Toolbox and </a:t>
            </a:r>
            <a:br>
              <a:rPr lang="en-US" sz="900" dirty="0" smtClean="0">
                <a:solidFill>
                  <a:schemeClr val="bg1"/>
                </a:solidFill>
              </a:rPr>
            </a:br>
            <a:r>
              <a:rPr lang="en-US" sz="900" dirty="0" smtClean="0">
                <a:solidFill>
                  <a:schemeClr val="bg1"/>
                </a:solidFill>
              </a:rPr>
              <a:t>K-Reinvest are specific tools used in Germany for valuation practice and they are not available globally. </a:t>
            </a:r>
          </a:p>
          <a:p>
            <a:pPr algn="ctr" defTabSz="762000" eaLnBrk="0" hangingPunct="0">
              <a:lnSpc>
                <a:spcPct val="90000"/>
              </a:lnSpc>
              <a:spcBef>
                <a:spcPts val="600"/>
              </a:spcBef>
            </a:pPr>
            <a:r>
              <a:rPr lang="en-US" sz="900" dirty="0">
                <a:solidFill>
                  <a:schemeClr val="bg1"/>
                </a:solidFill>
              </a:rPr>
              <a:t>Benchmarking Plus tool is available in Germany. Please ask </a:t>
            </a:r>
            <a:r>
              <a:rPr lang="en-US" sz="900" dirty="0" smtClean="0">
                <a:solidFill>
                  <a:schemeClr val="bg1"/>
                </a:solidFill>
              </a:rPr>
              <a:t>for benchmarking options in your region.</a:t>
            </a:r>
            <a:endParaRPr lang="en-US" sz="900" dirty="0">
              <a:solidFill>
                <a:schemeClr val="bg1"/>
              </a:solidFill>
            </a:endParaRPr>
          </a:p>
        </p:txBody>
      </p:sp>
      <p:graphicFrame>
        <p:nvGraphicFramePr>
          <p:cNvPr id="22" name="Objekt 21"/>
          <p:cNvGraphicFramePr>
            <a:graphicFrameLocks noChangeAspect="1"/>
          </p:cNvGraphicFramePr>
          <p:nvPr>
            <p:extLst>
              <p:ext uri="{D42A27DB-BD31-4B8C-83A1-F6EECF244321}">
                <p14:modId xmlns:p14="http://schemas.microsoft.com/office/powerpoint/2010/main" val="3422428056"/>
              </p:ext>
            </p:extLst>
          </p:nvPr>
        </p:nvGraphicFramePr>
        <p:xfrm>
          <a:off x="-1732525" y="1408352"/>
          <a:ext cx="914400" cy="771525"/>
        </p:xfrm>
        <a:graphic>
          <a:graphicData uri="http://schemas.openxmlformats.org/presentationml/2006/ole">
            <mc:AlternateContent xmlns:mc="http://schemas.openxmlformats.org/markup-compatibility/2006">
              <mc:Choice xmlns:v="urn:schemas-microsoft-com:vml" Requires="v">
                <p:oleObj spid="_x0000_s15427" name="Arbeitsblatt" showAsIcon="1" r:id="rId16" imgW="914400" imgH="771480" progId="Excel.Sheet.12">
                  <p:embed/>
                </p:oleObj>
              </mc:Choice>
              <mc:Fallback>
                <p:oleObj name="Arbeitsblatt" showAsIcon="1" r:id="rId16" imgW="914400" imgH="771480" progId="Excel.Sheet.12">
                  <p:embed/>
                  <p:pic>
                    <p:nvPicPr>
                      <p:cNvPr id="0" name=""/>
                      <p:cNvPicPr/>
                      <p:nvPr/>
                    </p:nvPicPr>
                    <p:blipFill>
                      <a:blip r:embed="rId17"/>
                      <a:stretch>
                        <a:fillRect/>
                      </a:stretch>
                    </p:blipFill>
                    <p:spPr>
                      <a:xfrm>
                        <a:off x="-1732525" y="140835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Sustainable Result (income)/Terminal Value </a:t>
            </a:r>
          </a:p>
        </p:txBody>
      </p:sp>
      <p:sp>
        <p:nvSpPr>
          <p:cNvPr id="4" name="Titel 3"/>
          <p:cNvSpPr>
            <a:spLocks noGrp="1"/>
          </p:cNvSpPr>
          <p:nvPr>
            <p:ph type="title"/>
          </p:nvPr>
        </p:nvSpPr>
        <p:spPr/>
        <p:txBody>
          <a:bodyPr/>
          <a:lstStyle/>
          <a:p>
            <a:r>
              <a:rPr lang="en-US" dirty="0"/>
              <a:t>Overview </a:t>
            </a:r>
            <a:r>
              <a:rPr lang="en-US" dirty="0" smtClean="0"/>
              <a:t>(2/4) </a:t>
            </a:r>
            <a:r>
              <a:rPr lang="en-US" dirty="0"/>
              <a:t>– </a:t>
            </a:r>
            <a:r>
              <a:rPr lang="en-US" dirty="0" smtClean="0"/>
              <a:t>Flow chart</a:t>
            </a:r>
            <a:endParaRPr lang="en-US" dirty="0"/>
          </a:p>
        </p:txBody>
      </p:sp>
      <p:sp>
        <p:nvSpPr>
          <p:cNvPr id="110" name="Rechteck 75"/>
          <p:cNvSpPr/>
          <p:nvPr/>
        </p:nvSpPr>
        <p:spPr>
          <a:xfrm>
            <a:off x="488950" y="1431836"/>
            <a:ext cx="8928099"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Derivation of terminal value/perpetual annuity</a:t>
            </a:r>
            <a:endParaRPr lang="en-US" sz="900" b="1" dirty="0"/>
          </a:p>
        </p:txBody>
      </p:sp>
      <p:grpSp>
        <p:nvGrpSpPr>
          <p:cNvPr id="2" name="Gruppieren 1"/>
          <p:cNvGrpSpPr/>
          <p:nvPr/>
        </p:nvGrpSpPr>
        <p:grpSpPr>
          <a:xfrm>
            <a:off x="488950" y="1819275"/>
            <a:ext cx="8928100" cy="4202114"/>
            <a:chOff x="272480" y="1590740"/>
            <a:chExt cx="9361040" cy="4499364"/>
          </a:xfrm>
        </p:grpSpPr>
        <p:sp>
          <p:nvSpPr>
            <p:cNvPr id="66" name="Rechteck 65"/>
            <p:cNvSpPr/>
            <p:nvPr/>
          </p:nvSpPr>
          <p:spPr>
            <a:xfrm>
              <a:off x="4016896" y="2598850"/>
              <a:ext cx="5606277" cy="2173649"/>
            </a:xfrm>
            <a:prstGeom prst="rect">
              <a:avLst/>
            </a:prstGeom>
            <a:solidFill>
              <a:srgbClr val="483698"/>
            </a:solidFill>
            <a:ln>
              <a:solidFill>
                <a:srgbClr val="E5F2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7" name="Rechteck 66"/>
            <p:cNvSpPr/>
            <p:nvPr/>
          </p:nvSpPr>
          <p:spPr>
            <a:xfrm>
              <a:off x="2793000" y="1590740"/>
              <a:ext cx="432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Does the operating result/ earnings for the last planning year already represent a sustainable achievable level of earnings?</a:t>
              </a:r>
              <a:endParaRPr lang="en-US" sz="900" b="1" dirty="0"/>
            </a:p>
          </p:txBody>
        </p:sp>
        <p:sp>
          <p:nvSpPr>
            <p:cNvPr id="68" name="Rectangle 16"/>
            <p:cNvSpPr/>
            <p:nvPr/>
          </p:nvSpPr>
          <p:spPr>
            <a:xfrm>
              <a:off x="1308556" y="2217381"/>
              <a:ext cx="1640921" cy="2948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Yes</a:t>
              </a:r>
              <a:endParaRPr lang="en-US" sz="900" b="1" dirty="0"/>
            </a:p>
          </p:txBody>
        </p:sp>
        <p:sp>
          <p:nvSpPr>
            <p:cNvPr id="69" name="Rectangle 16"/>
            <p:cNvSpPr/>
            <p:nvPr/>
          </p:nvSpPr>
          <p:spPr>
            <a:xfrm>
              <a:off x="6083824" y="2217381"/>
              <a:ext cx="1821394" cy="29487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No</a:t>
              </a:r>
              <a:endParaRPr lang="en-US" sz="900" b="1" dirty="0"/>
            </a:p>
          </p:txBody>
        </p:sp>
        <p:sp>
          <p:nvSpPr>
            <p:cNvPr id="70" name="Rechteck 69"/>
            <p:cNvSpPr/>
            <p:nvPr/>
          </p:nvSpPr>
          <p:spPr>
            <a:xfrm>
              <a:off x="272480" y="4725144"/>
              <a:ext cx="9361040" cy="2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Determination of the sustainable financing structure and conditions</a:t>
              </a:r>
              <a:endParaRPr lang="en-US" sz="900" b="1" dirty="0">
                <a:solidFill>
                  <a:schemeClr val="bg1"/>
                </a:solidFill>
              </a:endParaRPr>
            </a:p>
          </p:txBody>
        </p:sp>
        <p:sp>
          <p:nvSpPr>
            <p:cNvPr id="71" name="Rechteck 70"/>
            <p:cNvSpPr/>
            <p:nvPr/>
          </p:nvSpPr>
          <p:spPr>
            <a:xfrm>
              <a:off x="272480" y="5084131"/>
              <a:ext cx="9361040" cy="2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Determination of the sustainable tax consequences</a:t>
              </a:r>
              <a:endParaRPr lang="en-US" sz="900" b="1" dirty="0">
                <a:solidFill>
                  <a:schemeClr val="bg1"/>
                </a:solidFill>
              </a:endParaRPr>
            </a:p>
          </p:txBody>
        </p:sp>
        <p:sp>
          <p:nvSpPr>
            <p:cNvPr id="72" name="Rechteck 71"/>
            <p:cNvSpPr/>
            <p:nvPr/>
          </p:nvSpPr>
          <p:spPr>
            <a:xfrm>
              <a:off x="272480" y="5802104"/>
              <a:ext cx="9361040" cy="2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Derivation of the sustainable balance sheet structure</a:t>
              </a:r>
              <a:endParaRPr lang="en-US" sz="900" b="1" dirty="0">
                <a:solidFill>
                  <a:schemeClr val="bg1"/>
                </a:solidFill>
              </a:endParaRPr>
            </a:p>
          </p:txBody>
        </p:sp>
        <p:sp>
          <p:nvSpPr>
            <p:cNvPr id="73" name="Rechteck 72"/>
            <p:cNvSpPr/>
            <p:nvPr/>
          </p:nvSpPr>
          <p:spPr>
            <a:xfrm>
              <a:off x="272480" y="5443118"/>
              <a:ext cx="9361040" cy="2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Determination of the sustainable retention requirements</a:t>
              </a:r>
              <a:endParaRPr lang="en-US" sz="900" b="1" dirty="0">
                <a:solidFill>
                  <a:schemeClr val="bg1"/>
                </a:solidFill>
              </a:endParaRPr>
            </a:p>
          </p:txBody>
        </p:sp>
        <p:grpSp>
          <p:nvGrpSpPr>
            <p:cNvPr id="74" name="Gruppieren 73"/>
            <p:cNvGrpSpPr/>
            <p:nvPr/>
          </p:nvGrpSpPr>
          <p:grpSpPr>
            <a:xfrm>
              <a:off x="4088904" y="2711819"/>
              <a:ext cx="5472610" cy="1945062"/>
              <a:chOff x="4088904" y="2711819"/>
              <a:chExt cx="5472610" cy="1945062"/>
            </a:xfrm>
          </p:grpSpPr>
          <p:sp>
            <p:nvSpPr>
              <p:cNvPr id="75" name="Rectangle 13"/>
              <p:cNvSpPr/>
              <p:nvPr/>
            </p:nvSpPr>
            <p:spPr>
              <a:xfrm>
                <a:off x="5601073" y="3376503"/>
                <a:ext cx="3960440" cy="637895"/>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Use of the rough planning phase for transition to a sustainable operative result </a:t>
                </a:r>
                <a:endParaRPr lang="en-US" sz="900" b="1" dirty="0"/>
              </a:p>
            </p:txBody>
          </p:sp>
          <p:sp>
            <p:nvSpPr>
              <p:cNvPr id="76" name="Rechteck 75"/>
              <p:cNvSpPr/>
              <p:nvPr/>
            </p:nvSpPr>
            <p:spPr>
              <a:xfrm>
                <a:off x="4088904" y="2711819"/>
                <a:ext cx="1351378" cy="593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470A68"/>
                    </a:solidFill>
                  </a:rPr>
                  <a:t>Cyclic company</a:t>
                </a:r>
                <a:endParaRPr lang="en-US" sz="900" dirty="0">
                  <a:solidFill>
                    <a:srgbClr val="470A68"/>
                  </a:solidFill>
                </a:endParaRPr>
              </a:p>
            </p:txBody>
          </p:sp>
          <p:sp>
            <p:nvSpPr>
              <p:cNvPr id="77" name="Rechteck 76"/>
              <p:cNvSpPr/>
              <p:nvPr/>
            </p:nvSpPr>
            <p:spPr>
              <a:xfrm>
                <a:off x="6974993" y="2711819"/>
                <a:ext cx="1212775" cy="593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470A68"/>
                    </a:solidFill>
                  </a:rPr>
                  <a:t>Company with temporary advantage (e.g. excess returns)</a:t>
                </a:r>
                <a:endParaRPr lang="en-US" sz="900" dirty="0">
                  <a:solidFill>
                    <a:srgbClr val="470A68"/>
                  </a:solidFill>
                </a:endParaRPr>
              </a:p>
            </p:txBody>
          </p:sp>
          <p:sp>
            <p:nvSpPr>
              <p:cNvPr id="78" name="Rechteck 77"/>
              <p:cNvSpPr/>
              <p:nvPr/>
            </p:nvSpPr>
            <p:spPr>
              <a:xfrm>
                <a:off x="8348739" y="2711819"/>
                <a:ext cx="1212775" cy="593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algn="ctr"/>
                <a:r>
                  <a:rPr lang="en-US" sz="900" dirty="0" smtClean="0">
                    <a:solidFill>
                      <a:srgbClr val="470A68"/>
                    </a:solidFill>
                  </a:rPr>
                  <a:t>Company with temporary disadvantage</a:t>
                </a:r>
                <a:br>
                  <a:rPr lang="en-US" sz="900" dirty="0" smtClean="0">
                    <a:solidFill>
                      <a:srgbClr val="470A68"/>
                    </a:solidFill>
                  </a:rPr>
                </a:br>
                <a:r>
                  <a:rPr lang="en-US" sz="900" dirty="0" smtClean="0">
                    <a:solidFill>
                      <a:srgbClr val="470A68"/>
                    </a:solidFill>
                  </a:rPr>
                  <a:t> (e.g. reorganization)</a:t>
                </a:r>
                <a:endParaRPr lang="en-US" sz="900" dirty="0">
                  <a:solidFill>
                    <a:srgbClr val="470A68"/>
                  </a:solidFill>
                </a:endParaRPr>
              </a:p>
            </p:txBody>
          </p:sp>
          <p:sp>
            <p:nvSpPr>
              <p:cNvPr id="80" name="Rectangle 16"/>
              <p:cNvSpPr/>
              <p:nvPr/>
            </p:nvSpPr>
            <p:spPr>
              <a:xfrm>
                <a:off x="4088904" y="4075813"/>
                <a:ext cx="1351378" cy="26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470A68"/>
                    </a:solidFill>
                  </a:rPr>
                  <a:t>Market growth</a:t>
                </a:r>
                <a:endParaRPr lang="en-US" sz="900" dirty="0">
                  <a:solidFill>
                    <a:srgbClr val="470A68"/>
                  </a:solidFill>
                </a:endParaRPr>
              </a:p>
            </p:txBody>
          </p:sp>
          <p:sp>
            <p:nvSpPr>
              <p:cNvPr id="81" name="Rectangle 16"/>
              <p:cNvSpPr/>
              <p:nvPr/>
            </p:nvSpPr>
            <p:spPr>
              <a:xfrm>
                <a:off x="5601251" y="4075813"/>
                <a:ext cx="1212775" cy="26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470A68"/>
                    </a:solidFill>
                  </a:rPr>
                  <a:t>Market share</a:t>
                </a:r>
                <a:endParaRPr lang="en-US" sz="900" dirty="0">
                  <a:solidFill>
                    <a:srgbClr val="470A68"/>
                  </a:solidFill>
                </a:endParaRPr>
              </a:p>
            </p:txBody>
          </p:sp>
          <p:sp>
            <p:nvSpPr>
              <p:cNvPr id="82" name="Rectangle 16"/>
              <p:cNvSpPr/>
              <p:nvPr/>
            </p:nvSpPr>
            <p:spPr>
              <a:xfrm>
                <a:off x="6974995" y="4075813"/>
                <a:ext cx="1212775" cy="26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470A68"/>
                    </a:solidFill>
                  </a:rPr>
                  <a:t>Capacities</a:t>
                </a:r>
                <a:endParaRPr lang="en-US" sz="900" dirty="0">
                  <a:solidFill>
                    <a:srgbClr val="470A68"/>
                  </a:solidFill>
                </a:endParaRPr>
              </a:p>
            </p:txBody>
          </p:sp>
          <p:sp>
            <p:nvSpPr>
              <p:cNvPr id="83" name="Rectangle 16"/>
              <p:cNvSpPr/>
              <p:nvPr/>
            </p:nvSpPr>
            <p:spPr>
              <a:xfrm>
                <a:off x="8348738" y="4075813"/>
                <a:ext cx="1212775" cy="26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470A68"/>
                    </a:solidFill>
                  </a:rPr>
                  <a:t>Investments</a:t>
                </a:r>
                <a:endParaRPr lang="en-US" sz="900" dirty="0">
                  <a:solidFill>
                    <a:srgbClr val="470A68"/>
                  </a:solidFill>
                </a:endParaRPr>
              </a:p>
            </p:txBody>
          </p:sp>
          <p:sp>
            <p:nvSpPr>
              <p:cNvPr id="84" name="Rectangle 16"/>
              <p:cNvSpPr/>
              <p:nvPr/>
            </p:nvSpPr>
            <p:spPr>
              <a:xfrm>
                <a:off x="4088904" y="4395629"/>
                <a:ext cx="1351378" cy="26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470A68"/>
                    </a:solidFill>
                  </a:rPr>
                  <a:t>Peer group</a:t>
                </a:r>
                <a:endParaRPr lang="en-US" sz="900" dirty="0">
                  <a:solidFill>
                    <a:srgbClr val="470A68"/>
                  </a:solidFill>
                </a:endParaRPr>
              </a:p>
            </p:txBody>
          </p:sp>
          <p:sp>
            <p:nvSpPr>
              <p:cNvPr id="85" name="Rectangle 16"/>
              <p:cNvSpPr/>
              <p:nvPr/>
            </p:nvSpPr>
            <p:spPr>
              <a:xfrm>
                <a:off x="5601251" y="4395629"/>
                <a:ext cx="1212775" cy="26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470A68"/>
                    </a:solidFill>
                  </a:rPr>
                  <a:t>Margins</a:t>
                </a:r>
                <a:endParaRPr lang="en-US" sz="900" dirty="0">
                  <a:solidFill>
                    <a:srgbClr val="470A68"/>
                  </a:solidFill>
                </a:endParaRPr>
              </a:p>
            </p:txBody>
          </p:sp>
          <p:sp>
            <p:nvSpPr>
              <p:cNvPr id="87" name="Rectangle 16"/>
              <p:cNvSpPr/>
              <p:nvPr/>
            </p:nvSpPr>
            <p:spPr>
              <a:xfrm>
                <a:off x="6974995" y="4395629"/>
                <a:ext cx="1212775" cy="26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470A68"/>
                    </a:solidFill>
                  </a:rPr>
                  <a:t>Working capital</a:t>
                </a:r>
              </a:p>
            </p:txBody>
          </p:sp>
          <p:sp>
            <p:nvSpPr>
              <p:cNvPr id="88" name="Rectangle 16"/>
              <p:cNvSpPr/>
              <p:nvPr/>
            </p:nvSpPr>
            <p:spPr>
              <a:xfrm>
                <a:off x="8348738" y="4395629"/>
                <a:ext cx="1212775" cy="26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470A68"/>
                    </a:solidFill>
                  </a:rPr>
                  <a:t>etc.</a:t>
                </a:r>
                <a:endParaRPr lang="en-US" sz="900" dirty="0">
                  <a:solidFill>
                    <a:srgbClr val="470A68"/>
                  </a:solidFill>
                </a:endParaRPr>
              </a:p>
            </p:txBody>
          </p:sp>
          <p:sp>
            <p:nvSpPr>
              <p:cNvPr id="89" name="Rechteck 88"/>
              <p:cNvSpPr/>
              <p:nvPr/>
            </p:nvSpPr>
            <p:spPr>
              <a:xfrm>
                <a:off x="5601250" y="2711819"/>
                <a:ext cx="1212775" cy="593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470A68"/>
                    </a:solidFill>
                  </a:rPr>
                  <a:t>(Young) growth company</a:t>
                </a:r>
                <a:endParaRPr lang="en-US" sz="900" dirty="0">
                  <a:solidFill>
                    <a:srgbClr val="470A68"/>
                  </a:solidFill>
                </a:endParaRPr>
              </a:p>
            </p:txBody>
          </p:sp>
          <p:sp>
            <p:nvSpPr>
              <p:cNvPr id="90" name="Rectangle 13"/>
              <p:cNvSpPr/>
              <p:nvPr/>
            </p:nvSpPr>
            <p:spPr>
              <a:xfrm>
                <a:off x="4088904" y="3385384"/>
                <a:ext cx="1351378" cy="637895"/>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Formation of average under consideration of cycles and trends</a:t>
                </a:r>
                <a:endParaRPr lang="en-US" sz="900" b="1" dirty="0"/>
              </a:p>
            </p:txBody>
          </p:sp>
        </p:grpSp>
        <p:cxnSp>
          <p:nvCxnSpPr>
            <p:cNvPr id="91" name="Gewinkelte Verbindung 90"/>
            <p:cNvCxnSpPr>
              <a:stCxn id="67" idx="2"/>
              <a:endCxn id="68" idx="0"/>
            </p:cNvCxnSpPr>
            <p:nvPr/>
          </p:nvCxnSpPr>
          <p:spPr>
            <a:xfrm rot="5400000">
              <a:off x="3407689" y="672069"/>
              <a:ext cx="266641" cy="2823984"/>
            </a:xfrm>
            <a:prstGeom prst="bentConnector3">
              <a:avLst>
                <a:gd name="adj1" fmla="val 50000"/>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Gewinkelte Verbindung 94"/>
            <p:cNvCxnSpPr>
              <a:stCxn id="67" idx="2"/>
              <a:endCxn id="69" idx="0"/>
            </p:cNvCxnSpPr>
            <p:nvPr/>
          </p:nvCxnSpPr>
          <p:spPr>
            <a:xfrm rot="16200000" flipH="1">
              <a:off x="5840441" y="1063300"/>
              <a:ext cx="266641" cy="2041521"/>
            </a:xfrm>
            <a:prstGeom prst="bentConnector3">
              <a:avLst>
                <a:gd name="adj1" fmla="val 50000"/>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uppieren 98"/>
            <p:cNvGrpSpPr/>
            <p:nvPr/>
          </p:nvGrpSpPr>
          <p:grpSpPr>
            <a:xfrm>
              <a:off x="1308556" y="3345309"/>
              <a:ext cx="1640921" cy="730504"/>
              <a:chOff x="914328" y="3278634"/>
              <a:chExt cx="1640921" cy="730504"/>
            </a:xfrm>
          </p:grpSpPr>
          <p:sp>
            <p:nvSpPr>
              <p:cNvPr id="100" name="Rechteck 99"/>
              <p:cNvSpPr/>
              <p:nvPr/>
            </p:nvSpPr>
            <p:spPr>
              <a:xfrm>
                <a:off x="914328" y="3285023"/>
                <a:ext cx="1640921" cy="7241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Orientation of the sustainable operative result on the last planning year</a:t>
                </a:r>
                <a:endParaRPr lang="en-US" sz="900" b="1" dirty="0"/>
              </a:p>
            </p:txBody>
          </p:sp>
          <p:sp>
            <p:nvSpPr>
              <p:cNvPr id="101" name="Rechteck 100"/>
              <p:cNvSpPr/>
              <p:nvPr/>
            </p:nvSpPr>
            <p:spPr>
              <a:xfrm>
                <a:off x="2000100" y="3278634"/>
                <a:ext cx="28803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cxnSp>
          <p:nvCxnSpPr>
            <p:cNvPr id="102" name="Gerade Verbindung mit Pfeil 101"/>
            <p:cNvCxnSpPr>
              <a:stCxn id="68" idx="2"/>
              <a:endCxn id="100" idx="0"/>
            </p:cNvCxnSpPr>
            <p:nvPr/>
          </p:nvCxnSpPr>
          <p:spPr>
            <a:xfrm>
              <a:off x="2129016" y="2512259"/>
              <a:ext cx="0" cy="839439"/>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72536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Sustainable Result (income)/Terminal Value </a:t>
            </a:r>
          </a:p>
        </p:txBody>
      </p:sp>
      <p:sp>
        <p:nvSpPr>
          <p:cNvPr id="4" name="Titel 3"/>
          <p:cNvSpPr>
            <a:spLocks noGrp="1"/>
          </p:cNvSpPr>
          <p:nvPr>
            <p:ph type="title"/>
          </p:nvPr>
        </p:nvSpPr>
        <p:spPr/>
        <p:txBody>
          <a:bodyPr/>
          <a:lstStyle/>
          <a:p>
            <a:r>
              <a:rPr lang="en-US" dirty="0" smtClean="0"/>
              <a:t>Overview (</a:t>
            </a:r>
            <a:r>
              <a:rPr lang="en-US" dirty="0"/>
              <a:t>3</a:t>
            </a:r>
            <a:r>
              <a:rPr lang="en-US" dirty="0" smtClean="0"/>
              <a:t>/4)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445904144"/>
              </p:ext>
            </p:extLst>
          </p:nvPr>
        </p:nvGraphicFramePr>
        <p:xfrm>
          <a:off x="488950" y="1422400"/>
          <a:ext cx="8928100" cy="4624314"/>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Importance of the last planning year: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Only business plans with very stable business models present a steady state at the end of the planning horizon. In view of this, the last planning year does not have a favored role in the derivation of the terminal value. A simple continuation of the last planning year as terminal value should therefore be avoided. Depending on the degree of ambitiousness of the planning calculation, the cycle of the business model and the future expected corporate development, the terminal value may be below the result of the last planning year.</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Sustainable balance sheet: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Terminal value parameters require corresponding balance sheet parameters (e.g. dependent on the working capital of sales and costs of materials). Adjustments of the sustainable P&amp;L are therefore always accompanied by adjustments of the sustainable balance sheet parameters.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Technical TV year: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Because the sustainable cash flow derivation refers back to the sustainable year and previous year (here the last planning year), all of the effects resulting from the adjustments of the terminal value such as financing effects are not completely recorded. In view of this, the use of a so-called technical TV year is offered that leads over to the actual TV year.</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Sustainable growth: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determination of sustainable balance sheet items based on the balance sheet items of the technical TV (these correspond to the terminal value parameters see 2) is always to be performed under consideration of the sustainable growth rate (company specific inflation rate).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Sustainable level of reinvestment: </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Especially in strongly growing companies the sustainable level of reinvestment is to be coordinated with the sustainable (if necessary also fictitious) income distributed. If a so-called fictitious complete distribution is reproduced in the TV, the level of reinvestment is to be determined only on the basis of the existing assets and the inflation and may, subsequently, be below the investments actually made in the planning period to attain the higher operative growth (only reinvestments, no expansion investments).</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companies with longer investment cycles, an average investment over the entire cycle is to be considered in determining the reinvestment rate. The time of the next investment is to be considered in the derivation.</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Special values: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Particular circumstance that reach beyond the planning horizon such as tax losses carried forward, temporarily advantageous/ disadvantageous contracts, etc. are also to be considered separately as special values or alternatively on the basis of an annuity in the TV.</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5" y="1794656"/>
            <a:ext cx="371794" cy="461665"/>
            <a:chOff x="2619016" y="2564904"/>
            <a:chExt cx="559665" cy="694949"/>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54" name="Rechteck 53"/>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13461" y="2456291"/>
            <a:ext cx="371793" cy="461665"/>
            <a:chOff x="3638116" y="2564904"/>
            <a:chExt cx="559663" cy="694947"/>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6" name="Rechteck 65"/>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6968" y="3104290"/>
            <a:ext cx="371793" cy="461665"/>
            <a:chOff x="3638116" y="2564904"/>
            <a:chExt cx="559663" cy="694947"/>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4" name="Rechteck 73"/>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7" name="Gruppieren 26"/>
          <p:cNvGrpSpPr/>
          <p:nvPr/>
        </p:nvGrpSpPr>
        <p:grpSpPr>
          <a:xfrm>
            <a:off x="604414" y="3747021"/>
            <a:ext cx="371793" cy="461665"/>
            <a:chOff x="3638116" y="2564904"/>
            <a:chExt cx="559663" cy="694947"/>
          </a:xfrm>
        </p:grpSpPr>
        <p:sp>
          <p:nvSpPr>
            <p:cNvPr id="28" name="Ellipse 2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9" name="Akkord 2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0" name="Akkord 29"/>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1"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32"/>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4" name="Gruppieren 33"/>
          <p:cNvGrpSpPr/>
          <p:nvPr/>
        </p:nvGrpSpPr>
        <p:grpSpPr>
          <a:xfrm>
            <a:off x="609751" y="4604671"/>
            <a:ext cx="376724" cy="461665"/>
            <a:chOff x="3627089" y="2564904"/>
            <a:chExt cx="567086" cy="694948"/>
          </a:xfrm>
        </p:grpSpPr>
        <p:sp>
          <p:nvSpPr>
            <p:cNvPr id="35" name="Ellipse 34"/>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6" name="Akkord 35"/>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7"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8"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39"/>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41" name="Gruppieren 40"/>
          <p:cNvGrpSpPr/>
          <p:nvPr/>
        </p:nvGrpSpPr>
        <p:grpSpPr>
          <a:xfrm>
            <a:off x="590436" y="5498183"/>
            <a:ext cx="376724" cy="461665"/>
            <a:chOff x="3627089" y="2564904"/>
            <a:chExt cx="567086" cy="694948"/>
          </a:xfrm>
        </p:grpSpPr>
        <p:sp>
          <p:nvSpPr>
            <p:cNvPr id="42" name="Ellipse 41"/>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43" name="Akkord 42"/>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4"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5"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6" name="Akkord 45"/>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7" name="Rechteck 46"/>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6</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a:t>Sustainable Result (income)/Terminal Value </a:t>
            </a:r>
          </a:p>
        </p:txBody>
      </p:sp>
      <p:sp>
        <p:nvSpPr>
          <p:cNvPr id="4" name="Titel 3"/>
          <p:cNvSpPr>
            <a:spLocks noGrp="1"/>
          </p:cNvSpPr>
          <p:nvPr>
            <p:ph type="title"/>
          </p:nvPr>
        </p:nvSpPr>
        <p:spPr/>
        <p:txBody>
          <a:bodyPr/>
          <a:lstStyle/>
          <a:p>
            <a:r>
              <a:rPr lang="en-US" noProof="0" dirty="0" smtClean="0"/>
              <a:t>Overview (4/4) – Core issues</a:t>
            </a:r>
            <a:endParaRPr lang="en-US" noProof="0" dirty="0"/>
          </a:p>
        </p:txBody>
      </p:sp>
      <p:graphicFrame>
        <p:nvGraphicFramePr>
          <p:cNvPr id="70" name="Tabelle 69"/>
          <p:cNvGraphicFramePr>
            <a:graphicFrameLocks noGrp="1"/>
          </p:cNvGraphicFramePr>
          <p:nvPr>
            <p:extLst>
              <p:ext uri="{D42A27DB-BD31-4B8C-83A1-F6EECF244321}">
                <p14:modId xmlns:p14="http://schemas.microsoft.com/office/powerpoint/2010/main" val="77493403"/>
              </p:ext>
            </p:extLst>
          </p:nvPr>
        </p:nvGraphicFramePr>
        <p:xfrm>
          <a:off x="488950" y="1422400"/>
          <a:ext cx="8928100" cy="4635738"/>
        </p:xfrm>
        <a:graphic>
          <a:graphicData uri="http://schemas.openxmlformats.org/drawingml/2006/table">
            <a:tbl>
              <a:tblPr firstRow="1" bandRow="1">
                <a:tableStyleId>{5C22544A-7EE6-4342-B048-85BDC9FD1C3A}</a:tableStyleId>
              </a:tblPr>
              <a:tblGrid>
                <a:gridCol w="1779465"/>
                <a:gridCol w="6570785"/>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216000">
                        <a:lnSpc>
                          <a:spcPct val="95000"/>
                        </a:lnSpc>
                        <a:spcBef>
                          <a:spcPts val="0"/>
                        </a:spcBef>
                        <a:spcAft>
                          <a:spcPts val="200"/>
                        </a:spcAft>
                        <a:buAutoNum type="arabicPeriod"/>
                        <a:tabLst>
                          <a:tab pos="176213" algn="l"/>
                        </a:tabLst>
                      </a:pPr>
                      <a:r>
                        <a:rPr lang="en-US" sz="900" b="1" dirty="0" smtClean="0">
                          <a:solidFill>
                            <a:schemeClr val="tx2"/>
                          </a:solidFill>
                        </a:rPr>
                        <a:t>When is the planning horizon to be extended?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a steady state with regard to growth and returns (profit margin) is achieved at the end of the planning horizon, or if the planning horizon is to be extended if necessary</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Compare with peers as indication for achieving a steady state</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Implementation of all the planned measures and consideration of all the profit effects in the planning as an indication for achieving a steady state</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Determination of the capital returns on new investments to the end of the planning horizon and comparison of the capital costs as indication for achieving a steady state if no significant excess or low returns are earned</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6-7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720000">
                <a:tc>
                  <a:txBody>
                    <a:bodyPr/>
                    <a:lstStyle/>
                    <a:p>
                      <a:pPr marL="216000" indent="-216000">
                        <a:lnSpc>
                          <a:spcPct val="95000"/>
                        </a:lnSpc>
                        <a:spcBef>
                          <a:spcPts val="0"/>
                        </a:spcBef>
                        <a:spcAft>
                          <a:spcPts val="200"/>
                        </a:spcAft>
                        <a:buClr>
                          <a:schemeClr val="tx2"/>
                        </a:buClr>
                        <a:tabLst>
                          <a:tab pos="176213" algn="l"/>
                        </a:tabLst>
                      </a:pPr>
                      <a:r>
                        <a:rPr lang="en-US" sz="900" b="1" kern="1200" dirty="0" smtClean="0">
                          <a:solidFill>
                            <a:schemeClr val="tx2"/>
                          </a:solidFill>
                          <a:latin typeface="+mn-lt"/>
                          <a:ea typeface="+mn-ea"/>
                          <a:cs typeface="+mn-cs"/>
                        </a:rPr>
                        <a:t>2. 		On what is a suitable sustainable operative level of profit oriented?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Determination of a sustainable, long-term average attainable level of sales, considering market development and size, market share development, trends, product life-cycles, dependency on economy and cycles, (processing of the knowledge from past, market and planning analysis)</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Determination of a sustainable long-term average attainable margin (processing of the knowledge from past, market and planning analysis)</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mn-cs"/>
                        </a:rPr>
                        <a:t>8-9</a:t>
                      </a: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16000" indent="-216000">
                        <a:lnSpc>
                          <a:spcPct val="95000"/>
                        </a:lnSpc>
                        <a:spcBef>
                          <a:spcPts val="0"/>
                        </a:spcBef>
                        <a:spcAft>
                          <a:spcPts val="200"/>
                        </a:spcAft>
                        <a:buAutoNum type="arabicPeriod" startAt="3"/>
                        <a:tabLst>
                          <a:tab pos="176213" algn="l"/>
                        </a:tabLst>
                      </a:pPr>
                      <a:r>
                        <a:rPr lang="en-US" sz="900" b="1" kern="1200" dirty="0" smtClean="0">
                          <a:solidFill>
                            <a:schemeClr val="tx2"/>
                          </a:solidFill>
                          <a:latin typeface="+mn-lt"/>
                          <a:ea typeface="+mn-ea"/>
                          <a:cs typeface="+mn-cs"/>
                        </a:rPr>
                        <a:t>What is a suitable reinvestment rate?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Determination of a sustainable average level of investment</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Processing of the knowledge from past, market and planning analysis,</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Consideration of investment cycles (especially with very long-term cycles),</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If applicable, modelling of a reinvestment rate on the basis of long-term development of the asset investments (K-Reinvest)</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Determination of a sustainable level of depreciation for the corresponding derivation of the sustainable income tax burden</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Assure tuning of reinvestment rate, sustainable asset investments and sustainable depreciation</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79200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dirty="0" smtClean="0">
                          <a:solidFill>
                            <a:schemeClr val="tx2"/>
                          </a:solidFill>
                          <a:latin typeface="+mn-lt"/>
                          <a:ea typeface="+mn-ea"/>
                          <a:cs typeface="+mn-cs"/>
                        </a:rPr>
                        <a:t>What is a suitable level for a sustainable capital structure and a sustainable financial earnings?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Determination of a sustainable degree of financing (degree of debt) – link to Financing workbook</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Determination of a sustainable interest level (in cases of a valuation, especially coordinated with other valuation parameters such as base rate and market risk premium)</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Determination of a sustainable participating interests (performance of individual analytic steps for a terminal value for significant participations)</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864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kern="1200" dirty="0" smtClean="0">
                          <a:solidFill>
                            <a:schemeClr val="tx2"/>
                          </a:solidFill>
                          <a:latin typeface="+mn-lt"/>
                          <a:ea typeface="+mn-ea"/>
                          <a:cs typeface="+mn-cs"/>
                        </a:rPr>
                        <a:t>What is a suitable level for a sustainable tax burden?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Basic knowledge from the planning analysis</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sustainable shift of profits between various countries, if differences between the individual national tax rates are significant</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Are there circumstances at the end of the planning horizon that are not sustainable (e.g. tax loss carryforwards that were not exhausted, temporary differences between commercial and fiscal result)? If yes, extend the planning horizon or derive an annuity of the tax burden that considers this.</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dirty="0" smtClean="0">
                          <a:solidFill>
                            <a:schemeClr val="tx2"/>
                          </a:solidFill>
                        </a:rPr>
                        <a:t>12</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pic>
        <p:nvPicPr>
          <p:cNvPr id="2" name="Grafik 1"/>
          <p:cNvPicPr>
            <a:picLocks/>
          </p:cNvPicPr>
          <p:nvPr/>
        </p:nvPicPr>
        <p:blipFill>
          <a:blip r:embed="rId4"/>
          <a:stretch>
            <a:fillRect/>
          </a:stretch>
        </p:blipFill>
        <p:spPr>
          <a:xfrm>
            <a:off x="462476" y="4052375"/>
            <a:ext cx="340197" cy="405178"/>
          </a:xfrm>
          <a:prstGeom prst="rect">
            <a:avLst/>
          </a:prstGeom>
        </p:spPr>
      </p:pic>
      <p:pic>
        <p:nvPicPr>
          <p:cNvPr id="5" name="Grafik 4"/>
          <p:cNvPicPr>
            <a:picLocks noChangeAspect="1"/>
          </p:cNvPicPr>
          <p:nvPr/>
        </p:nvPicPr>
        <p:blipFill>
          <a:blip r:embed="rId5"/>
          <a:stretch>
            <a:fillRect/>
          </a:stretch>
        </p:blipFill>
        <p:spPr>
          <a:xfrm>
            <a:off x="751384" y="4052375"/>
            <a:ext cx="340197" cy="405178"/>
          </a:xfrm>
          <a:prstGeom prst="rect">
            <a:avLst/>
          </a:prstGeom>
        </p:spPr>
      </p:pic>
      <p:pic>
        <p:nvPicPr>
          <p:cNvPr id="7" name="Grafik 6"/>
          <p:cNvPicPr>
            <a:picLocks noChangeAspect="1"/>
          </p:cNvPicPr>
          <p:nvPr/>
        </p:nvPicPr>
        <p:blipFill>
          <a:blip r:embed="rId6"/>
          <a:stretch>
            <a:fillRect/>
          </a:stretch>
        </p:blipFill>
        <p:spPr>
          <a:xfrm>
            <a:off x="1040292" y="4052375"/>
            <a:ext cx="340197" cy="405178"/>
          </a:xfrm>
          <a:prstGeom prst="rect">
            <a:avLst/>
          </a:prstGeom>
        </p:spPr>
      </p:pic>
      <p:pic>
        <p:nvPicPr>
          <p:cNvPr id="83" name="Grafik 82"/>
          <p:cNvPicPr>
            <a:picLocks noChangeAspect="1"/>
          </p:cNvPicPr>
          <p:nvPr/>
        </p:nvPicPr>
        <p:blipFill>
          <a:blip r:embed="rId7"/>
          <a:stretch>
            <a:fillRect/>
          </a:stretch>
        </p:blipFill>
        <p:spPr>
          <a:xfrm>
            <a:off x="1329200" y="4052375"/>
            <a:ext cx="340197" cy="405178"/>
          </a:xfrm>
          <a:prstGeom prst="rect">
            <a:avLst/>
          </a:prstGeom>
        </p:spPr>
      </p:pic>
      <p:pic>
        <p:nvPicPr>
          <p:cNvPr id="91" name="Grafik 90"/>
          <p:cNvPicPr>
            <a:picLocks noChangeAspect="1"/>
          </p:cNvPicPr>
          <p:nvPr/>
        </p:nvPicPr>
        <p:blipFill>
          <a:blip r:embed="rId8"/>
          <a:stretch>
            <a:fillRect/>
          </a:stretch>
        </p:blipFill>
        <p:spPr>
          <a:xfrm>
            <a:off x="1618108" y="4052375"/>
            <a:ext cx="340197" cy="405178"/>
          </a:xfrm>
          <a:prstGeom prst="rect">
            <a:avLst/>
          </a:prstGeom>
        </p:spPr>
      </p:pic>
      <p:pic>
        <p:nvPicPr>
          <p:cNvPr id="99" name="Grafik 98"/>
          <p:cNvPicPr>
            <a:picLocks noChangeAspect="1"/>
          </p:cNvPicPr>
          <p:nvPr/>
        </p:nvPicPr>
        <p:blipFill>
          <a:blip r:embed="rId9"/>
          <a:stretch>
            <a:fillRect/>
          </a:stretch>
        </p:blipFill>
        <p:spPr>
          <a:xfrm>
            <a:off x="1907018" y="4052375"/>
            <a:ext cx="340197" cy="405178"/>
          </a:xfrm>
          <a:prstGeom prst="rect">
            <a:avLst/>
          </a:prstGeom>
        </p:spPr>
      </p:pic>
      <p:pic>
        <p:nvPicPr>
          <p:cNvPr id="26" name="Grafik 25"/>
          <p:cNvPicPr>
            <a:picLocks/>
          </p:cNvPicPr>
          <p:nvPr/>
        </p:nvPicPr>
        <p:blipFill>
          <a:blip r:embed="rId4"/>
          <a:stretch>
            <a:fillRect/>
          </a:stretch>
        </p:blipFill>
        <p:spPr>
          <a:xfrm>
            <a:off x="488950" y="5695705"/>
            <a:ext cx="340197" cy="405178"/>
          </a:xfrm>
          <a:prstGeom prst="rect">
            <a:avLst/>
          </a:prstGeom>
        </p:spPr>
      </p:pic>
      <p:pic>
        <p:nvPicPr>
          <p:cNvPr id="27" name="Grafik 26"/>
          <p:cNvPicPr>
            <a:picLocks noChangeAspect="1"/>
          </p:cNvPicPr>
          <p:nvPr/>
        </p:nvPicPr>
        <p:blipFill>
          <a:blip r:embed="rId5"/>
          <a:stretch>
            <a:fillRect/>
          </a:stretch>
        </p:blipFill>
        <p:spPr>
          <a:xfrm>
            <a:off x="777858" y="5695705"/>
            <a:ext cx="340197" cy="405178"/>
          </a:xfrm>
          <a:prstGeom prst="rect">
            <a:avLst/>
          </a:prstGeom>
        </p:spPr>
      </p:pic>
      <p:pic>
        <p:nvPicPr>
          <p:cNvPr id="28" name="Grafik 27"/>
          <p:cNvPicPr>
            <a:picLocks noChangeAspect="1"/>
          </p:cNvPicPr>
          <p:nvPr/>
        </p:nvPicPr>
        <p:blipFill>
          <a:blip r:embed="rId6"/>
          <a:stretch>
            <a:fillRect/>
          </a:stretch>
        </p:blipFill>
        <p:spPr>
          <a:xfrm>
            <a:off x="1066766" y="5695705"/>
            <a:ext cx="340197" cy="405178"/>
          </a:xfrm>
          <a:prstGeom prst="rect">
            <a:avLst/>
          </a:prstGeom>
        </p:spPr>
      </p:pic>
      <p:pic>
        <p:nvPicPr>
          <p:cNvPr id="29" name="Grafik 28"/>
          <p:cNvPicPr>
            <a:picLocks noChangeAspect="1"/>
          </p:cNvPicPr>
          <p:nvPr/>
        </p:nvPicPr>
        <p:blipFill>
          <a:blip r:embed="rId7"/>
          <a:stretch>
            <a:fillRect/>
          </a:stretch>
        </p:blipFill>
        <p:spPr>
          <a:xfrm>
            <a:off x="1355674" y="5695705"/>
            <a:ext cx="340197" cy="405178"/>
          </a:xfrm>
          <a:prstGeom prst="rect">
            <a:avLst/>
          </a:prstGeom>
        </p:spPr>
      </p:pic>
      <p:pic>
        <p:nvPicPr>
          <p:cNvPr id="30" name="Grafik 29"/>
          <p:cNvPicPr>
            <a:picLocks noChangeAspect="1"/>
          </p:cNvPicPr>
          <p:nvPr/>
        </p:nvPicPr>
        <p:blipFill>
          <a:blip r:embed="rId8"/>
          <a:stretch>
            <a:fillRect/>
          </a:stretch>
        </p:blipFill>
        <p:spPr>
          <a:xfrm>
            <a:off x="1644582" y="5695705"/>
            <a:ext cx="340197" cy="405178"/>
          </a:xfrm>
          <a:prstGeom prst="rect">
            <a:avLst/>
          </a:prstGeom>
        </p:spPr>
      </p:pic>
      <p:pic>
        <p:nvPicPr>
          <p:cNvPr id="31" name="Grafik 30"/>
          <p:cNvPicPr>
            <a:picLocks noChangeAspect="1"/>
          </p:cNvPicPr>
          <p:nvPr/>
        </p:nvPicPr>
        <p:blipFill>
          <a:blip r:embed="rId9"/>
          <a:stretch>
            <a:fillRect/>
          </a:stretch>
        </p:blipFill>
        <p:spPr>
          <a:xfrm>
            <a:off x="1933492" y="5695705"/>
            <a:ext cx="340197" cy="405178"/>
          </a:xfrm>
          <a:prstGeom prst="rect">
            <a:avLst/>
          </a:prstGeom>
        </p:spPr>
      </p:pic>
      <p:grpSp>
        <p:nvGrpSpPr>
          <p:cNvPr id="8" name="Gruppieren 7"/>
          <p:cNvGrpSpPr/>
          <p:nvPr/>
        </p:nvGrpSpPr>
        <p:grpSpPr>
          <a:xfrm>
            <a:off x="1288953" y="4931613"/>
            <a:ext cx="975847" cy="327604"/>
            <a:chOff x="1271368" y="4984363"/>
            <a:chExt cx="1206921" cy="405178"/>
          </a:xfrm>
        </p:grpSpPr>
        <p:pic>
          <p:nvPicPr>
            <p:cNvPr id="32" name="Grafik 31"/>
            <p:cNvPicPr>
              <a:picLocks/>
            </p:cNvPicPr>
            <p:nvPr/>
          </p:nvPicPr>
          <p:blipFill>
            <a:blip r:embed="rId4"/>
            <a:stretch>
              <a:fillRect/>
            </a:stretch>
          </p:blipFill>
          <p:spPr>
            <a:xfrm>
              <a:off x="1271368" y="4984363"/>
              <a:ext cx="340197" cy="405178"/>
            </a:xfrm>
            <a:prstGeom prst="rect">
              <a:avLst/>
            </a:prstGeom>
          </p:spPr>
        </p:pic>
        <p:pic>
          <p:nvPicPr>
            <p:cNvPr id="33" name="Grafik 32"/>
            <p:cNvPicPr>
              <a:picLocks noChangeAspect="1"/>
            </p:cNvPicPr>
            <p:nvPr/>
          </p:nvPicPr>
          <p:blipFill>
            <a:blip r:embed="rId5"/>
            <a:stretch>
              <a:fillRect/>
            </a:stretch>
          </p:blipFill>
          <p:spPr>
            <a:xfrm>
              <a:off x="1560276" y="4984363"/>
              <a:ext cx="340197" cy="405178"/>
            </a:xfrm>
            <a:prstGeom prst="rect">
              <a:avLst/>
            </a:prstGeom>
          </p:spPr>
        </p:pic>
        <p:pic>
          <p:nvPicPr>
            <p:cNvPr id="34" name="Grafik 33"/>
            <p:cNvPicPr>
              <a:picLocks noChangeAspect="1"/>
            </p:cNvPicPr>
            <p:nvPr/>
          </p:nvPicPr>
          <p:blipFill>
            <a:blip r:embed="rId6"/>
            <a:stretch>
              <a:fillRect/>
            </a:stretch>
          </p:blipFill>
          <p:spPr>
            <a:xfrm>
              <a:off x="1849184" y="4984363"/>
              <a:ext cx="340197" cy="405178"/>
            </a:xfrm>
            <a:prstGeom prst="rect">
              <a:avLst/>
            </a:prstGeom>
          </p:spPr>
        </p:pic>
        <p:pic>
          <p:nvPicPr>
            <p:cNvPr id="35" name="Grafik 34"/>
            <p:cNvPicPr>
              <a:picLocks noChangeAspect="1"/>
            </p:cNvPicPr>
            <p:nvPr/>
          </p:nvPicPr>
          <p:blipFill>
            <a:blip r:embed="rId7"/>
            <a:stretch>
              <a:fillRect/>
            </a:stretch>
          </p:blipFill>
          <p:spPr>
            <a:xfrm>
              <a:off x="2138092" y="4984363"/>
              <a:ext cx="340197" cy="405178"/>
            </a:xfrm>
            <a:prstGeom prst="rect">
              <a:avLst/>
            </a:prstGeom>
          </p:spPr>
        </p:pic>
      </p:grpSp>
      <p:pic>
        <p:nvPicPr>
          <p:cNvPr id="37" name="Grafik 36"/>
          <p:cNvPicPr>
            <a:picLocks/>
          </p:cNvPicPr>
          <p:nvPr/>
        </p:nvPicPr>
        <p:blipFill>
          <a:blip r:embed="rId4"/>
          <a:stretch>
            <a:fillRect/>
          </a:stretch>
        </p:blipFill>
        <p:spPr>
          <a:xfrm>
            <a:off x="462476" y="2358903"/>
            <a:ext cx="340197" cy="405178"/>
          </a:xfrm>
          <a:prstGeom prst="rect">
            <a:avLst/>
          </a:prstGeom>
        </p:spPr>
      </p:pic>
      <p:pic>
        <p:nvPicPr>
          <p:cNvPr id="38" name="Grafik 37"/>
          <p:cNvPicPr>
            <a:picLocks noChangeAspect="1"/>
          </p:cNvPicPr>
          <p:nvPr/>
        </p:nvPicPr>
        <p:blipFill>
          <a:blip r:embed="rId5"/>
          <a:stretch>
            <a:fillRect/>
          </a:stretch>
        </p:blipFill>
        <p:spPr>
          <a:xfrm>
            <a:off x="751384" y="2358903"/>
            <a:ext cx="340197" cy="405178"/>
          </a:xfrm>
          <a:prstGeom prst="rect">
            <a:avLst/>
          </a:prstGeom>
        </p:spPr>
      </p:pic>
      <p:pic>
        <p:nvPicPr>
          <p:cNvPr id="39" name="Grafik 38"/>
          <p:cNvPicPr>
            <a:picLocks noChangeAspect="1"/>
          </p:cNvPicPr>
          <p:nvPr/>
        </p:nvPicPr>
        <p:blipFill>
          <a:blip r:embed="rId6"/>
          <a:stretch>
            <a:fillRect/>
          </a:stretch>
        </p:blipFill>
        <p:spPr>
          <a:xfrm>
            <a:off x="1040292" y="2358903"/>
            <a:ext cx="340197" cy="405178"/>
          </a:xfrm>
          <a:prstGeom prst="rect">
            <a:avLst/>
          </a:prstGeom>
        </p:spPr>
      </p:pic>
      <p:pic>
        <p:nvPicPr>
          <p:cNvPr id="40" name="Grafik 39"/>
          <p:cNvPicPr>
            <a:picLocks noChangeAspect="1"/>
          </p:cNvPicPr>
          <p:nvPr/>
        </p:nvPicPr>
        <p:blipFill>
          <a:blip r:embed="rId7"/>
          <a:stretch>
            <a:fillRect/>
          </a:stretch>
        </p:blipFill>
        <p:spPr>
          <a:xfrm>
            <a:off x="1329200" y="2358903"/>
            <a:ext cx="340197" cy="405178"/>
          </a:xfrm>
          <a:prstGeom prst="rect">
            <a:avLst/>
          </a:prstGeom>
        </p:spPr>
      </p:pic>
      <p:pic>
        <p:nvPicPr>
          <p:cNvPr id="41" name="Grafik 40"/>
          <p:cNvPicPr>
            <a:picLocks noChangeAspect="1"/>
          </p:cNvPicPr>
          <p:nvPr/>
        </p:nvPicPr>
        <p:blipFill>
          <a:blip r:embed="rId8"/>
          <a:stretch>
            <a:fillRect/>
          </a:stretch>
        </p:blipFill>
        <p:spPr>
          <a:xfrm>
            <a:off x="1618108" y="2358903"/>
            <a:ext cx="340197" cy="405178"/>
          </a:xfrm>
          <a:prstGeom prst="rect">
            <a:avLst/>
          </a:prstGeom>
        </p:spPr>
      </p:pic>
      <p:pic>
        <p:nvPicPr>
          <p:cNvPr id="42" name="Grafik 41"/>
          <p:cNvPicPr>
            <a:picLocks noChangeAspect="1"/>
          </p:cNvPicPr>
          <p:nvPr/>
        </p:nvPicPr>
        <p:blipFill>
          <a:blip r:embed="rId9"/>
          <a:stretch>
            <a:fillRect/>
          </a:stretch>
        </p:blipFill>
        <p:spPr>
          <a:xfrm>
            <a:off x="1907018" y="2358903"/>
            <a:ext cx="340197" cy="405178"/>
          </a:xfrm>
          <a:prstGeom prst="rect">
            <a:avLst/>
          </a:prstGeom>
        </p:spPr>
      </p:pic>
      <p:grpSp>
        <p:nvGrpSpPr>
          <p:cNvPr id="43" name="Gruppieren 42"/>
          <p:cNvGrpSpPr/>
          <p:nvPr/>
        </p:nvGrpSpPr>
        <p:grpSpPr>
          <a:xfrm>
            <a:off x="1029477" y="3103686"/>
            <a:ext cx="1208948" cy="405859"/>
            <a:chOff x="1271368" y="4984363"/>
            <a:chExt cx="1206921" cy="405178"/>
          </a:xfrm>
        </p:grpSpPr>
        <p:pic>
          <p:nvPicPr>
            <p:cNvPr id="44" name="Grafik 43"/>
            <p:cNvPicPr>
              <a:picLocks/>
            </p:cNvPicPr>
            <p:nvPr/>
          </p:nvPicPr>
          <p:blipFill>
            <a:blip r:embed="rId4"/>
            <a:stretch>
              <a:fillRect/>
            </a:stretch>
          </p:blipFill>
          <p:spPr>
            <a:xfrm>
              <a:off x="1271368" y="4984363"/>
              <a:ext cx="340197" cy="405178"/>
            </a:xfrm>
            <a:prstGeom prst="rect">
              <a:avLst/>
            </a:prstGeom>
          </p:spPr>
        </p:pic>
        <p:pic>
          <p:nvPicPr>
            <p:cNvPr id="45" name="Grafik 44"/>
            <p:cNvPicPr>
              <a:picLocks noChangeAspect="1"/>
            </p:cNvPicPr>
            <p:nvPr/>
          </p:nvPicPr>
          <p:blipFill>
            <a:blip r:embed="rId5"/>
            <a:stretch>
              <a:fillRect/>
            </a:stretch>
          </p:blipFill>
          <p:spPr>
            <a:xfrm>
              <a:off x="1560276" y="4984363"/>
              <a:ext cx="340197" cy="405178"/>
            </a:xfrm>
            <a:prstGeom prst="rect">
              <a:avLst/>
            </a:prstGeom>
          </p:spPr>
        </p:pic>
        <p:pic>
          <p:nvPicPr>
            <p:cNvPr id="46" name="Grafik 45"/>
            <p:cNvPicPr>
              <a:picLocks noChangeAspect="1"/>
            </p:cNvPicPr>
            <p:nvPr/>
          </p:nvPicPr>
          <p:blipFill>
            <a:blip r:embed="rId6"/>
            <a:stretch>
              <a:fillRect/>
            </a:stretch>
          </p:blipFill>
          <p:spPr>
            <a:xfrm>
              <a:off x="1849184" y="4984363"/>
              <a:ext cx="340197" cy="405178"/>
            </a:xfrm>
            <a:prstGeom prst="rect">
              <a:avLst/>
            </a:prstGeom>
          </p:spPr>
        </p:pic>
        <p:pic>
          <p:nvPicPr>
            <p:cNvPr id="47" name="Grafik 46"/>
            <p:cNvPicPr>
              <a:picLocks noChangeAspect="1"/>
            </p:cNvPicPr>
            <p:nvPr/>
          </p:nvPicPr>
          <p:blipFill>
            <a:blip r:embed="rId7"/>
            <a:stretch>
              <a:fillRect/>
            </a:stretch>
          </p:blipFill>
          <p:spPr>
            <a:xfrm>
              <a:off x="2138092" y="4984363"/>
              <a:ext cx="340197" cy="405178"/>
            </a:xfrm>
            <a:prstGeom prst="rect">
              <a:avLst/>
            </a:prstGeom>
          </p:spPr>
        </p:pic>
      </p:grpSp>
      <p:sp>
        <p:nvSpPr>
          <p:cNvPr id="36" name="Rectangle 4"/>
          <p:cNvSpPr>
            <a:spLocks noChangeArrowheads="1"/>
          </p:cNvSpPr>
          <p:nvPr>
            <p:custDataLst>
              <p:tags r:id="rId1"/>
            </p:custDataLst>
          </p:nvPr>
        </p:nvSpPr>
        <p:spPr bwMode="auto">
          <a:xfrm>
            <a:off x="7410995" y="110789"/>
            <a:ext cx="2006055" cy="726699"/>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K-Reinvest is a specific tool used in Germany for valuation practice and it is not available globally. </a:t>
            </a:r>
          </a:p>
        </p:txBody>
      </p:sp>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For the phase of the perpetual annuity we extended the planning period by x years, taking into consideration the cyclical business model of XXX AG and the current market trends, so as to consider the entire cycle. Based on this we established a sustainable average attainable sales level of €xxx million.</a:t>
            </a:r>
          </a:p>
        </p:txBody>
      </p:sp>
      <p:sp>
        <p:nvSpPr>
          <p:cNvPr id="5" name="Textplatzhalter 4"/>
          <p:cNvSpPr>
            <a:spLocks noGrp="1"/>
          </p:cNvSpPr>
          <p:nvPr>
            <p:ph type="body" sz="quarter" idx="12"/>
          </p:nvPr>
        </p:nvSpPr>
        <p:spPr>
          <a:xfrm>
            <a:off x="6029326" y="1422400"/>
            <a:ext cx="3401364" cy="4604400"/>
          </a:xfrm>
        </p:spPr>
        <p:txBody>
          <a:bodyPr/>
          <a:lstStyle/>
          <a:p>
            <a:pPr>
              <a:spcAft>
                <a:spcPts val="200"/>
              </a:spcAft>
            </a:pPr>
            <a:r>
              <a:rPr lang="en-US" dirty="0" smtClean="0"/>
              <a:t>Cyclical business model</a:t>
            </a:r>
          </a:p>
          <a:p>
            <a:pPr lvl="2">
              <a:spcAft>
                <a:spcPts val="200"/>
              </a:spcAft>
            </a:pPr>
            <a:r>
              <a:rPr lang="en-US" sz="850" dirty="0" smtClean="0"/>
              <a:t>The XXX AG shows highly fluctuating sales and profits depending on the economic cycle.</a:t>
            </a:r>
          </a:p>
          <a:p>
            <a:pPr lvl="2">
              <a:spcAft>
                <a:spcPts val="200"/>
              </a:spcAft>
            </a:pPr>
            <a:r>
              <a:rPr lang="en-US" sz="850" dirty="0" smtClean="0"/>
              <a:t>In determining the terminal value the cyclicality of the business model of XXX AG is to be considered. In addition the long-term trends in which the individual cycles move are also to be considered.</a:t>
            </a:r>
          </a:p>
          <a:p>
            <a:pPr lvl="2">
              <a:spcAft>
                <a:spcPts val="200"/>
              </a:spcAft>
            </a:pPr>
            <a:r>
              <a:rPr lang="en-US" sz="850" dirty="0" smtClean="0"/>
              <a:t>To reproduce an entire cycle, we have extended the planning period of the XXX AG by x years; we made the following assumptions:[XXX]</a:t>
            </a:r>
          </a:p>
          <a:p>
            <a:pPr lvl="2">
              <a:spcAft>
                <a:spcPts val="200"/>
              </a:spcAft>
            </a:pPr>
            <a:r>
              <a:rPr lang="en-US" sz="850" dirty="0" smtClean="0"/>
              <a:t>In view of the sales developments observed in the analysis period we considered an average sales level of €x million determining the terminal value.</a:t>
            </a:r>
          </a:p>
          <a:p>
            <a:pPr>
              <a:spcAft>
                <a:spcPts val="200"/>
              </a:spcAft>
            </a:pPr>
            <a:r>
              <a:rPr lang="en-US" dirty="0" smtClean="0"/>
              <a:t>Growth company</a:t>
            </a:r>
          </a:p>
          <a:p>
            <a:pPr lvl="2">
              <a:spcAft>
                <a:spcPts val="200"/>
              </a:spcAft>
            </a:pPr>
            <a:r>
              <a:rPr lang="en-US" sz="850" dirty="0" smtClean="0"/>
              <a:t>The planning years 2010 to 2012 are, as a result of the start-up character of XXX AG, above the peer group average sales growth and below the peer group average EBIT margins.</a:t>
            </a:r>
          </a:p>
          <a:p>
            <a:pPr lvl="2">
              <a:spcAft>
                <a:spcPts val="200"/>
              </a:spcAft>
            </a:pPr>
            <a:r>
              <a:rPr lang="en-US" sz="850" dirty="0" smtClean="0"/>
              <a:t>To reproduce a sustainable income in terms of a steady state, we extended the planning for XXX AG by a rough planning phase for the years 2013 to 2015.</a:t>
            </a:r>
          </a:p>
          <a:p>
            <a:pPr lvl="2">
              <a:spcAft>
                <a:spcPts val="200"/>
              </a:spcAft>
            </a:pPr>
            <a:r>
              <a:rPr lang="en-US" sz="850" dirty="0" smtClean="0"/>
              <a:t>We assume that, as a result of the entry of other competitors and the associated limitation of the expected expansion of market share in the planning phase, the growth of XXX AG at the end of the rough planning phase will get close to the average sales growth of the peer group and therefore the general market growth.</a:t>
            </a:r>
          </a:p>
          <a:p>
            <a:pPr lvl="2">
              <a:spcAft>
                <a:spcPts val="200"/>
              </a:spcAft>
            </a:pPr>
            <a:r>
              <a:rPr lang="en-US" sz="850" dirty="0" smtClean="0"/>
              <a:t>Declining start-up losses and successively increasing utilization of capacity lead to an increase in the EBIT margin in the rough planning phase. Sustainably we assume, on the basis of the slightly worse regional sales mix compared to the peer group, an EBIT margin slightly below the peer-group average.</a:t>
            </a:r>
          </a:p>
          <a:p>
            <a:pPr marL="0" lvl="2" indent="0">
              <a:spcAft>
                <a:spcPts val="200"/>
              </a:spcAft>
              <a:buNone/>
            </a:pPr>
            <a:endParaRPr lang="en-US" sz="800" dirty="0"/>
          </a:p>
        </p:txBody>
      </p:sp>
      <p:sp>
        <p:nvSpPr>
          <p:cNvPr id="4" name="Titel 3"/>
          <p:cNvSpPr>
            <a:spLocks noGrp="1"/>
          </p:cNvSpPr>
          <p:nvPr>
            <p:ph type="title"/>
          </p:nvPr>
        </p:nvSpPr>
        <p:spPr/>
        <p:txBody>
          <a:bodyPr/>
          <a:lstStyle/>
          <a:p>
            <a:r>
              <a:rPr lang="en-US" dirty="0"/>
              <a:t>1. When is the planning horizon to be extended? (1/2)</a:t>
            </a:r>
          </a:p>
        </p:txBody>
      </p:sp>
      <p:sp>
        <p:nvSpPr>
          <p:cNvPr id="3" name="Textplatzhalter 2"/>
          <p:cNvSpPr>
            <a:spLocks noGrp="1"/>
          </p:cNvSpPr>
          <p:nvPr>
            <p:ph type="body" sz="quarter" idx="13"/>
          </p:nvPr>
        </p:nvSpPr>
        <p:spPr/>
        <p:txBody>
          <a:bodyPr/>
          <a:lstStyle/>
          <a:p>
            <a:r>
              <a:rPr lang="en-US" dirty="0"/>
              <a:t>Sustainable Result (income)/Terminal Value </a:t>
            </a:r>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3381571788"/>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5"/>
          <a:stretch>
            <a:fillRect/>
          </a:stretch>
        </p:blipFill>
        <p:spPr>
          <a:xfrm>
            <a:off x="7694295" y="5730391"/>
            <a:ext cx="340197" cy="405178"/>
          </a:xfrm>
          <a:prstGeom prst="rect">
            <a:avLst/>
          </a:prstGeom>
        </p:spPr>
      </p:pic>
      <p:pic>
        <p:nvPicPr>
          <p:cNvPr id="20" name="Grafik 19"/>
          <p:cNvPicPr>
            <a:picLocks noChangeAspect="1"/>
          </p:cNvPicPr>
          <p:nvPr/>
        </p:nvPicPr>
        <p:blipFill>
          <a:blip r:embed="rId16"/>
          <a:stretch>
            <a:fillRect/>
          </a:stretch>
        </p:blipFill>
        <p:spPr>
          <a:xfrm>
            <a:off x="7977911" y="5730391"/>
            <a:ext cx="340197" cy="405178"/>
          </a:xfrm>
          <a:prstGeom prst="rect">
            <a:avLst/>
          </a:prstGeom>
        </p:spPr>
      </p:pic>
      <p:pic>
        <p:nvPicPr>
          <p:cNvPr id="21" name="Grafik 20"/>
          <p:cNvPicPr>
            <a:picLocks noChangeAspect="1"/>
          </p:cNvPicPr>
          <p:nvPr/>
        </p:nvPicPr>
        <p:blipFill>
          <a:blip r:embed="rId17"/>
          <a:stretch>
            <a:fillRect/>
          </a:stretch>
        </p:blipFill>
        <p:spPr>
          <a:xfrm>
            <a:off x="8261527" y="5730391"/>
            <a:ext cx="340197" cy="405178"/>
          </a:xfrm>
          <a:prstGeom prst="rect">
            <a:avLst/>
          </a:prstGeom>
        </p:spPr>
      </p:pic>
      <p:pic>
        <p:nvPicPr>
          <p:cNvPr id="22" name="Grafik 21"/>
          <p:cNvPicPr>
            <a:picLocks noChangeAspect="1"/>
          </p:cNvPicPr>
          <p:nvPr/>
        </p:nvPicPr>
        <p:blipFill>
          <a:blip r:embed="rId18"/>
          <a:stretch>
            <a:fillRect/>
          </a:stretch>
        </p:blipFill>
        <p:spPr>
          <a:xfrm>
            <a:off x="8545143" y="5730391"/>
            <a:ext cx="340197" cy="405178"/>
          </a:xfrm>
          <a:prstGeom prst="rect">
            <a:avLst/>
          </a:prstGeom>
        </p:spPr>
      </p:pic>
      <p:pic>
        <p:nvPicPr>
          <p:cNvPr id="23" name="Grafik 22"/>
          <p:cNvPicPr>
            <a:picLocks noChangeAspect="1"/>
          </p:cNvPicPr>
          <p:nvPr/>
        </p:nvPicPr>
        <p:blipFill>
          <a:blip r:embed="rId19"/>
          <a:stretch>
            <a:fillRect/>
          </a:stretch>
        </p:blipFill>
        <p:spPr>
          <a:xfrm>
            <a:off x="8828759" y="5730391"/>
            <a:ext cx="340197" cy="405178"/>
          </a:xfrm>
          <a:prstGeom prst="rect">
            <a:avLst/>
          </a:prstGeom>
        </p:spPr>
      </p:pic>
      <p:pic>
        <p:nvPicPr>
          <p:cNvPr id="24" name="Grafik 23"/>
          <p:cNvPicPr>
            <a:picLocks noChangeAspect="1"/>
          </p:cNvPicPr>
          <p:nvPr/>
        </p:nvPicPr>
        <p:blipFill>
          <a:blip r:embed="rId20"/>
          <a:stretch>
            <a:fillRect/>
          </a:stretch>
        </p:blipFill>
        <p:spPr>
          <a:xfrm>
            <a:off x="9112375" y="5730391"/>
            <a:ext cx="340197" cy="405178"/>
          </a:xfrm>
          <a:prstGeom prst="rect">
            <a:avLst/>
          </a:prstGeom>
        </p:spPr>
      </p:pic>
      <p:sp>
        <p:nvSpPr>
          <p:cNvPr id="26"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Cyclical company</a:t>
            </a:r>
            <a:endParaRPr lang="en-US" sz="900" kern="0" dirty="0">
              <a:latin typeface="Arial" panose="020B0604020202020204" pitchFamily="34" charset="0"/>
              <a:cs typeface="Arial" panose="020B0604020202020204" pitchFamily="34" charset="0"/>
            </a:endParaRPr>
          </a:p>
        </p:txBody>
      </p:sp>
      <p:sp>
        <p:nvSpPr>
          <p:cNvPr id="40" name="Text Placeholder 12"/>
          <p:cNvSpPr txBox="1">
            <a:spLocks/>
          </p:cNvSpPr>
          <p:nvPr>
            <p:custDataLst>
              <p:tags r:id="rId4"/>
            </p:custDataLst>
          </p:nvPr>
        </p:nvSpPr>
        <p:spPr>
          <a:xfrm>
            <a:off x="2447922" y="3817257"/>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(Young) Growth company</a:t>
            </a:r>
            <a:endParaRPr lang="en-US" sz="900" kern="0" dirty="0">
              <a:latin typeface="Arial" panose="020B0604020202020204" pitchFamily="34" charset="0"/>
              <a:cs typeface="Arial" panose="020B0604020202020204" pitchFamily="34" charset="0"/>
            </a:endParaRPr>
          </a:p>
        </p:txBody>
      </p:sp>
      <p:pic>
        <p:nvPicPr>
          <p:cNvPr id="2" name="Grafik 1"/>
          <p:cNvPicPr>
            <a:picLocks noChangeAspect="1"/>
          </p:cNvPicPr>
          <p:nvPr>
            <p:custDataLst>
              <p:tags r:id="rId5"/>
            </p:custDataLst>
          </p:nvPr>
        </p:nvPicPr>
        <p:blipFill rotWithShape="1">
          <a:blip r:embed="rId21"/>
          <a:srcRect t="11717" r="4829" b="12285"/>
          <a:stretch/>
        </p:blipFill>
        <p:spPr>
          <a:xfrm>
            <a:off x="2436813" y="1724025"/>
            <a:ext cx="3473319" cy="1911672"/>
          </a:xfrm>
          <a:prstGeom prst="rect">
            <a:avLst/>
          </a:prstGeom>
        </p:spPr>
      </p:pic>
      <p:pic>
        <p:nvPicPr>
          <p:cNvPr id="10" name="Grafik 9"/>
          <p:cNvPicPr>
            <a:picLocks noChangeAspect="1"/>
          </p:cNvPicPr>
          <p:nvPr>
            <p:custDataLst>
              <p:tags r:id="rId6"/>
            </p:custDataLst>
          </p:nvPr>
        </p:nvPicPr>
        <p:blipFill>
          <a:blip r:embed="rId22"/>
          <a:stretch>
            <a:fillRect/>
          </a:stretch>
        </p:blipFill>
        <p:spPr>
          <a:xfrm>
            <a:off x="-2793400" y="1422400"/>
            <a:ext cx="1975275" cy="2225233"/>
          </a:xfrm>
          <a:prstGeom prst="rect">
            <a:avLst/>
          </a:prstGeom>
        </p:spPr>
      </p:pic>
      <p:pic>
        <p:nvPicPr>
          <p:cNvPr id="11" name="Grafik 10"/>
          <p:cNvPicPr>
            <a:picLocks noChangeAspect="1"/>
          </p:cNvPicPr>
          <p:nvPr>
            <p:custDataLst>
              <p:tags r:id="rId7"/>
            </p:custDataLst>
          </p:nvPr>
        </p:nvPicPr>
        <p:blipFill rotWithShape="1">
          <a:blip r:embed="rId23"/>
          <a:srcRect t="18439" r="19486" b="8989"/>
          <a:stretch/>
        </p:blipFill>
        <p:spPr>
          <a:xfrm>
            <a:off x="2435248" y="4238625"/>
            <a:ext cx="3534698" cy="1791652"/>
          </a:xfrm>
          <a:prstGeom prst="rect">
            <a:avLst/>
          </a:prstGeom>
        </p:spPr>
      </p:pic>
      <p:pic>
        <p:nvPicPr>
          <p:cNvPr id="13" name="Grafik 12"/>
          <p:cNvPicPr>
            <a:picLocks noChangeAspect="1"/>
          </p:cNvPicPr>
          <p:nvPr>
            <p:custDataLst>
              <p:tags r:id="rId8"/>
            </p:custDataLst>
          </p:nvPr>
        </p:nvPicPr>
        <p:blipFill>
          <a:blip r:embed="rId24"/>
          <a:stretch>
            <a:fillRect/>
          </a:stretch>
        </p:blipFill>
        <p:spPr>
          <a:xfrm>
            <a:off x="-2793401" y="3832455"/>
            <a:ext cx="1975275" cy="2225233"/>
          </a:xfrm>
          <a:prstGeom prst="rect">
            <a:avLst/>
          </a:prstGeom>
        </p:spPr>
      </p:pic>
      <p:grpSp>
        <p:nvGrpSpPr>
          <p:cNvPr id="35" name="Group 2"/>
          <p:cNvGrpSpPr/>
          <p:nvPr>
            <p:custDataLst>
              <p:tags r:id="rId9"/>
            </p:custDataLst>
          </p:nvPr>
        </p:nvGrpSpPr>
        <p:grpSpPr>
          <a:xfrm>
            <a:off x="3001464" y="4067175"/>
            <a:ext cx="2789735" cy="1566727"/>
            <a:chOff x="-755730" y="5561012"/>
            <a:chExt cx="2174657" cy="1624013"/>
          </a:xfrm>
        </p:grpSpPr>
        <p:sp>
          <p:nvSpPr>
            <p:cNvPr id="36" name="Rectangle 2"/>
            <p:cNvSpPr>
              <a:spLocks noChangeArrowheads="1"/>
            </p:cNvSpPr>
            <p:nvPr>
              <p:custDataLst>
                <p:tags r:id="rId11"/>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12"/>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42" name="Rectangle 4"/>
          <p:cNvSpPr>
            <a:spLocks noChangeArrowheads="1"/>
          </p:cNvSpPr>
          <p:nvPr>
            <p:custDataLst>
              <p:tags r:id="rId10"/>
            </p:custDataLst>
          </p:nvPr>
        </p:nvSpPr>
        <p:spPr bwMode="gray">
          <a:xfrm>
            <a:off x="6030058" y="5797491"/>
            <a:ext cx="1653442" cy="223679"/>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Appropriate presentation(s) for profit parameter(s)</a:t>
            </a:r>
          </a:p>
        </p:txBody>
      </p:sp>
      <p:graphicFrame>
        <p:nvGraphicFramePr>
          <p:cNvPr id="25" name="Objekt 24"/>
          <p:cNvGraphicFramePr>
            <a:graphicFrameLocks noChangeAspect="1"/>
          </p:cNvGraphicFramePr>
          <p:nvPr>
            <p:extLst>
              <p:ext uri="{D42A27DB-BD31-4B8C-83A1-F6EECF244321}">
                <p14:modId xmlns:p14="http://schemas.microsoft.com/office/powerpoint/2010/main" val="1849802090"/>
              </p:ext>
            </p:extLst>
          </p:nvPr>
        </p:nvGraphicFramePr>
        <p:xfrm>
          <a:off x="-1805764" y="765060"/>
          <a:ext cx="914400" cy="771525"/>
        </p:xfrm>
        <a:graphic>
          <a:graphicData uri="http://schemas.openxmlformats.org/presentationml/2006/ole">
            <mc:AlternateContent xmlns:mc="http://schemas.openxmlformats.org/markup-compatibility/2006">
              <mc:Choice xmlns:v="urn:schemas-microsoft-com:vml" Requires="v">
                <p:oleObj spid="_x0000_s18467" name="Arbeitsblatt" showAsIcon="1" r:id="rId26" imgW="914400" imgH="771480" progId="Excel.Sheet.12">
                  <p:embed/>
                </p:oleObj>
              </mc:Choice>
              <mc:Fallback>
                <p:oleObj name="Arbeitsblatt" showAsIcon="1" r:id="rId26" imgW="914400" imgH="771480" progId="Excel.Sheet.12">
                  <p:embed/>
                  <p:pic>
                    <p:nvPicPr>
                      <p:cNvPr id="0" name=""/>
                      <p:cNvPicPr/>
                      <p:nvPr/>
                    </p:nvPicPr>
                    <p:blipFill>
                      <a:blip r:embed="rId27"/>
                      <a:stretch>
                        <a:fillRect/>
                      </a:stretch>
                    </p:blipFill>
                    <p:spPr>
                      <a:xfrm>
                        <a:off x="-1805764" y="76506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We expect that as a result of the long-term increasing price competition resulting from the market entry of competitors, the EBIT margin of the XXX AG will stabilize within the range of its peer group, but on the upper end.</a:t>
            </a:r>
            <a:endParaRPr lang="en-US" noProof="0" dirty="0"/>
          </a:p>
        </p:txBody>
      </p:sp>
      <p:sp>
        <p:nvSpPr>
          <p:cNvPr id="5" name="Textplatzhalter 4"/>
          <p:cNvSpPr>
            <a:spLocks noGrp="1"/>
          </p:cNvSpPr>
          <p:nvPr>
            <p:ph type="body" sz="quarter" idx="12"/>
          </p:nvPr>
        </p:nvSpPr>
        <p:spPr>
          <a:xfrm>
            <a:off x="6029326" y="1422400"/>
            <a:ext cx="3401364" cy="4604400"/>
          </a:xfrm>
        </p:spPr>
        <p:txBody>
          <a:bodyPr/>
          <a:lstStyle/>
          <a:p>
            <a:pPr>
              <a:spcAft>
                <a:spcPts val="200"/>
              </a:spcAft>
            </a:pPr>
            <a:r>
              <a:rPr lang="en-US" noProof="0" dirty="0" smtClean="0"/>
              <a:t>Temporary advantage</a:t>
            </a:r>
          </a:p>
          <a:p>
            <a:pPr lvl="2">
              <a:spcAft>
                <a:spcPts val="200"/>
              </a:spcAft>
            </a:pPr>
            <a:r>
              <a:rPr lang="en-US" sz="850" noProof="0" dirty="0" smtClean="0"/>
              <a:t>The XXX AG has generated, as a result of its first-mover advantage and the associated monopoly in the field of </a:t>
            </a:r>
            <a:r>
              <a:rPr lang="en-US" sz="850" noProof="0" dirty="0" err="1" smtClean="0"/>
              <a:t>xxxx</a:t>
            </a:r>
            <a:r>
              <a:rPr lang="en-US" sz="850" noProof="0" dirty="0" smtClean="0"/>
              <a:t> in the planning period, an EBIT margin above the comparable margins of the peer group.</a:t>
            </a:r>
          </a:p>
          <a:p>
            <a:pPr lvl="2">
              <a:spcAft>
                <a:spcPts val="200"/>
              </a:spcAft>
            </a:pPr>
            <a:r>
              <a:rPr lang="en-US" sz="850" noProof="0" dirty="0" smtClean="0"/>
              <a:t>As a result of the relatively rigid demand of its customers the XXX AG is currently able to assert correspondingly high prices in the market.</a:t>
            </a:r>
          </a:p>
          <a:p>
            <a:pPr lvl="2">
              <a:spcAft>
                <a:spcPts val="200"/>
              </a:spcAft>
            </a:pPr>
            <a:r>
              <a:rPr lang="en-US" sz="850" noProof="0" dirty="0" smtClean="0"/>
              <a:t>The planned market entry of YYY AG in 2013 will lead to a noticeable pressure on prices. To protect its market share the XXX AG will also have to accept the corresponding price cuts, which will successively lead to decreases in EBIT margins till 2015 and is reproduced through the added rough planning phase 2013 to 2015.</a:t>
            </a:r>
          </a:p>
          <a:p>
            <a:pPr lvl="2">
              <a:spcAft>
                <a:spcPts val="200"/>
              </a:spcAft>
            </a:pPr>
            <a:r>
              <a:rPr lang="en-US" sz="850" noProof="0" dirty="0" smtClean="0"/>
              <a:t>As a result of the lack of innovative product developments in the planning period, we assume that the XXX AG EBIT margin will stabilize within the range of the peer group. With the significantly increased sales level from the market share obtained, we expect economies of scale that will lead to the sustainable EBIT margin stabilizing above the peer-group average.</a:t>
            </a:r>
          </a:p>
          <a:p>
            <a:pPr>
              <a:spcAft>
                <a:spcPts val="200"/>
              </a:spcAft>
            </a:pPr>
            <a:r>
              <a:rPr lang="en-US" noProof="0" dirty="0" smtClean="0"/>
              <a:t>Temporary disadvantage</a:t>
            </a:r>
          </a:p>
          <a:p>
            <a:pPr lvl="2">
              <a:spcAft>
                <a:spcPts val="200"/>
              </a:spcAft>
            </a:pPr>
            <a:r>
              <a:rPr lang="en-US" sz="850" noProof="0" dirty="0" smtClean="0"/>
              <a:t>As a result of the poorly negotiated purchasing agreement of the XXX AG, the XXX AG expects EBIT margins below the range observed for the peer group in the planning period.</a:t>
            </a:r>
          </a:p>
          <a:p>
            <a:pPr lvl="2">
              <a:spcAft>
                <a:spcPts val="200"/>
              </a:spcAft>
            </a:pPr>
            <a:r>
              <a:rPr lang="en-US" sz="850" noProof="0" dirty="0" smtClean="0"/>
              <a:t>With the end of the agreement at the end of the detail</a:t>
            </a:r>
            <a:br>
              <a:rPr lang="en-US" sz="850" noProof="0" dirty="0" smtClean="0"/>
            </a:br>
            <a:r>
              <a:rPr lang="en-US" sz="850" noProof="0" dirty="0" smtClean="0"/>
              <a:t> planning phase in 2012, the company assumes </a:t>
            </a:r>
            <a:br>
              <a:rPr lang="en-US" sz="850" noProof="0" dirty="0" smtClean="0"/>
            </a:br>
            <a:r>
              <a:rPr lang="en-US" sz="850" noProof="0" dirty="0" smtClean="0"/>
              <a:t>successively improved purchasing conditions with </a:t>
            </a:r>
            <a:br>
              <a:rPr lang="en-US" sz="850" noProof="0" dirty="0" smtClean="0"/>
            </a:br>
            <a:r>
              <a:rPr lang="en-US" sz="850" noProof="0" dirty="0" smtClean="0"/>
              <a:t>alternative suppliers. To reproduce these positive effects, </a:t>
            </a:r>
            <a:br>
              <a:rPr lang="en-US" sz="850" noProof="0" dirty="0" smtClean="0"/>
            </a:br>
            <a:r>
              <a:rPr lang="en-US" sz="850" noProof="0" dirty="0" smtClean="0"/>
              <a:t>we have extended the planning horizon by means of a </a:t>
            </a:r>
            <a:br>
              <a:rPr lang="en-US" sz="850" noProof="0" dirty="0" smtClean="0"/>
            </a:br>
            <a:r>
              <a:rPr lang="en-US" sz="850" noProof="0" dirty="0" smtClean="0"/>
              <a:t>rough planning phase until 2015.</a:t>
            </a:r>
          </a:p>
          <a:p>
            <a:pPr lvl="2">
              <a:spcAft>
                <a:spcPts val="200"/>
              </a:spcAft>
            </a:pPr>
            <a:r>
              <a:rPr lang="en-US" sz="850" noProof="0" dirty="0" smtClean="0"/>
              <a:t>Sustainably we assume that the XXX AG will manage to generate an EBIT margin comparable to the peer group</a:t>
            </a:r>
            <a:r>
              <a:rPr lang="en-US" sz="800" noProof="0" dirty="0" smtClean="0"/>
              <a:t>.</a:t>
            </a:r>
          </a:p>
          <a:p>
            <a:pPr marL="0" lvl="2" indent="0">
              <a:spcAft>
                <a:spcPts val="200"/>
              </a:spcAft>
              <a:buNone/>
            </a:pPr>
            <a:endParaRPr lang="en-US" sz="800" noProof="0" dirty="0"/>
          </a:p>
        </p:txBody>
      </p:sp>
      <p:sp>
        <p:nvSpPr>
          <p:cNvPr id="4" name="Titel 3"/>
          <p:cNvSpPr>
            <a:spLocks noGrp="1"/>
          </p:cNvSpPr>
          <p:nvPr>
            <p:ph type="title"/>
          </p:nvPr>
        </p:nvSpPr>
        <p:spPr/>
        <p:txBody>
          <a:bodyPr/>
          <a:lstStyle/>
          <a:p>
            <a:r>
              <a:rPr lang="en-US" noProof="0" dirty="0"/>
              <a:t>1. When is the planning horizon to be extended? </a:t>
            </a:r>
            <a:r>
              <a:rPr lang="en-US" noProof="0" dirty="0" smtClean="0"/>
              <a:t>(2/2</a:t>
            </a:r>
            <a:r>
              <a:rPr lang="en-US" noProof="0" dirty="0"/>
              <a:t>)</a:t>
            </a:r>
          </a:p>
        </p:txBody>
      </p:sp>
      <p:sp>
        <p:nvSpPr>
          <p:cNvPr id="3" name="Textplatzhalter 2"/>
          <p:cNvSpPr>
            <a:spLocks noGrp="1"/>
          </p:cNvSpPr>
          <p:nvPr>
            <p:ph type="body" sz="quarter" idx="13"/>
          </p:nvPr>
        </p:nvSpPr>
        <p:spPr/>
        <p:txBody>
          <a:bodyPr/>
          <a:lstStyle/>
          <a:p>
            <a:r>
              <a:rPr lang="en-US" noProof="0" dirty="0"/>
              <a:t>Sustainable Result (income)/Terminal Value </a:t>
            </a:r>
          </a:p>
        </p:txBody>
      </p:sp>
      <p:sp>
        <p:nvSpPr>
          <p:cNvPr id="2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Excess returns/Underperformance</a:t>
            </a:r>
          </a:p>
        </p:txBody>
      </p:sp>
      <p:pic>
        <p:nvPicPr>
          <p:cNvPr id="27" name="Grafik 26"/>
          <p:cNvPicPr>
            <a:picLocks noChangeAspect="1"/>
          </p:cNvPicPr>
          <p:nvPr/>
        </p:nvPicPr>
        <p:blipFill>
          <a:blip r:embed="rId7"/>
          <a:stretch>
            <a:fillRect/>
          </a:stretch>
        </p:blipFill>
        <p:spPr>
          <a:xfrm>
            <a:off x="7977911" y="5730391"/>
            <a:ext cx="340197" cy="405178"/>
          </a:xfrm>
          <a:prstGeom prst="rect">
            <a:avLst/>
          </a:prstGeom>
        </p:spPr>
      </p:pic>
      <p:pic>
        <p:nvPicPr>
          <p:cNvPr id="28" name="Grafik 27"/>
          <p:cNvPicPr>
            <a:picLocks noChangeAspect="1"/>
          </p:cNvPicPr>
          <p:nvPr/>
        </p:nvPicPr>
        <p:blipFill>
          <a:blip r:embed="rId8"/>
          <a:stretch>
            <a:fillRect/>
          </a:stretch>
        </p:blipFill>
        <p:spPr>
          <a:xfrm>
            <a:off x="8261527" y="5730391"/>
            <a:ext cx="340197" cy="405178"/>
          </a:xfrm>
          <a:prstGeom prst="rect">
            <a:avLst/>
          </a:prstGeom>
        </p:spPr>
      </p:pic>
      <p:pic>
        <p:nvPicPr>
          <p:cNvPr id="29" name="Grafik 28"/>
          <p:cNvPicPr>
            <a:picLocks noChangeAspect="1"/>
          </p:cNvPicPr>
          <p:nvPr/>
        </p:nvPicPr>
        <p:blipFill>
          <a:blip r:embed="rId9"/>
          <a:stretch>
            <a:fillRect/>
          </a:stretch>
        </p:blipFill>
        <p:spPr>
          <a:xfrm>
            <a:off x="8545143" y="5730391"/>
            <a:ext cx="340197" cy="405178"/>
          </a:xfrm>
          <a:prstGeom prst="rect">
            <a:avLst/>
          </a:prstGeom>
        </p:spPr>
      </p:pic>
      <p:pic>
        <p:nvPicPr>
          <p:cNvPr id="30" name="Grafik 29"/>
          <p:cNvPicPr>
            <a:picLocks noChangeAspect="1"/>
          </p:cNvPicPr>
          <p:nvPr/>
        </p:nvPicPr>
        <p:blipFill>
          <a:blip r:embed="rId10"/>
          <a:stretch>
            <a:fillRect/>
          </a:stretch>
        </p:blipFill>
        <p:spPr>
          <a:xfrm>
            <a:off x="8828759" y="5730391"/>
            <a:ext cx="340197" cy="405178"/>
          </a:xfrm>
          <a:prstGeom prst="rect">
            <a:avLst/>
          </a:prstGeom>
        </p:spPr>
      </p:pic>
      <p:pic>
        <p:nvPicPr>
          <p:cNvPr id="31" name="Grafik 30"/>
          <p:cNvPicPr>
            <a:picLocks noChangeAspect="1"/>
          </p:cNvPicPr>
          <p:nvPr/>
        </p:nvPicPr>
        <p:blipFill>
          <a:blip r:embed="rId11"/>
          <a:stretch>
            <a:fillRect/>
          </a:stretch>
        </p:blipFill>
        <p:spPr>
          <a:xfrm>
            <a:off x="9112375" y="5730391"/>
            <a:ext cx="340197" cy="405178"/>
          </a:xfrm>
          <a:prstGeom prst="rect">
            <a:avLst/>
          </a:prstGeom>
        </p:spPr>
      </p:pic>
      <p:pic>
        <p:nvPicPr>
          <p:cNvPr id="7" name="Grafik 6"/>
          <p:cNvPicPr>
            <a:picLocks noChangeAspect="1"/>
          </p:cNvPicPr>
          <p:nvPr>
            <p:custDataLst>
              <p:tags r:id="rId2"/>
            </p:custDataLst>
          </p:nvPr>
        </p:nvPicPr>
        <p:blipFill rotWithShape="1">
          <a:blip r:embed="rId12"/>
          <a:srcRect l="1051" t="8133" r="20269" b="16437"/>
          <a:stretch/>
        </p:blipFill>
        <p:spPr>
          <a:xfrm>
            <a:off x="2447924" y="1590674"/>
            <a:ext cx="3409951" cy="2257425"/>
          </a:xfrm>
          <a:prstGeom prst="rect">
            <a:avLst/>
          </a:prstGeom>
        </p:spPr>
      </p:pic>
      <p:pic>
        <p:nvPicPr>
          <p:cNvPr id="9" name="Grafik 8"/>
          <p:cNvPicPr>
            <a:picLocks noChangeAspect="1"/>
          </p:cNvPicPr>
          <p:nvPr>
            <p:custDataLst>
              <p:tags r:id="rId3"/>
            </p:custDataLst>
          </p:nvPr>
        </p:nvPicPr>
        <p:blipFill>
          <a:blip r:embed="rId13"/>
          <a:stretch>
            <a:fillRect/>
          </a:stretch>
        </p:blipFill>
        <p:spPr>
          <a:xfrm>
            <a:off x="-2793400" y="1893376"/>
            <a:ext cx="1975275" cy="2219136"/>
          </a:xfrm>
          <a:prstGeom prst="rect">
            <a:avLst/>
          </a:prstGeom>
        </p:spPr>
      </p:pic>
      <p:graphicFrame>
        <p:nvGraphicFramePr>
          <p:cNvPr id="33" name="Group 90"/>
          <p:cNvGraphicFramePr>
            <a:graphicFrameLocks noGrp="1"/>
          </p:cNvGraphicFramePr>
          <p:nvPr>
            <p:custDataLst>
              <p:tags r:id="rId4"/>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34" name="Grafik 33"/>
          <p:cNvPicPr>
            <a:picLocks noChangeAspect="1"/>
          </p:cNvPicPr>
          <p:nvPr/>
        </p:nvPicPr>
        <p:blipFill>
          <a:blip r:embed="rId14"/>
          <a:stretch>
            <a:fillRect/>
          </a:stretch>
        </p:blipFill>
        <p:spPr>
          <a:xfrm>
            <a:off x="7694295" y="5730391"/>
            <a:ext cx="340197" cy="405178"/>
          </a:xfrm>
          <a:prstGeom prst="rect">
            <a:avLst/>
          </a:prstGeom>
        </p:spPr>
      </p:pic>
    </p:spTree>
    <p:extLst>
      <p:ext uri="{BB962C8B-B14F-4D97-AF65-F5344CB8AC3E}">
        <p14:creationId xmlns:p14="http://schemas.microsoft.com/office/powerpoint/2010/main" val="32794141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On the basis of XXX, we considered sustainable sales of €X million.</a:t>
            </a:r>
            <a:endParaRPr lang="en-US" dirty="0"/>
          </a:p>
        </p:txBody>
      </p:sp>
      <p:sp>
        <p:nvSpPr>
          <p:cNvPr id="5" name="Textplatzhalter 4"/>
          <p:cNvSpPr>
            <a:spLocks noGrp="1"/>
          </p:cNvSpPr>
          <p:nvPr>
            <p:ph type="body" sz="quarter" idx="12"/>
          </p:nvPr>
        </p:nvSpPr>
        <p:spPr>
          <a:xfrm>
            <a:off x="6029326" y="1422400"/>
            <a:ext cx="3401364" cy="4604400"/>
          </a:xfrm>
        </p:spPr>
        <p:txBody>
          <a:bodyPr/>
          <a:lstStyle/>
          <a:p>
            <a:pPr defTabSz="762000" eaLnBrk="0" hangingPunct="0"/>
            <a:r>
              <a:rPr lang="en-US" dirty="0" smtClean="0"/>
              <a:t>Sustainable level of sales</a:t>
            </a:r>
          </a:p>
          <a:p>
            <a:pPr lvl="2">
              <a:defRPr/>
            </a:pPr>
            <a:r>
              <a:rPr lang="en-US" dirty="0" smtClean="0"/>
              <a:t>The derivation of the sustainable sales was performed based on the sales development in the planning period connected with an analysis of the relevant value and risk drivers as well as the expected market developments of the individual regions/segments, etc., in which the XXX AG is active.</a:t>
            </a:r>
          </a:p>
          <a:p>
            <a:pPr lvl="2">
              <a:defRPr/>
            </a:pPr>
            <a:r>
              <a:rPr lang="en-US" dirty="0" smtClean="0"/>
              <a:t>The market for XXX relevant for the XXX AG is currently in XXX and in the future XXX. The XXX AG has, with a market share of </a:t>
            </a:r>
            <a:r>
              <a:rPr lang="en-US" dirty="0" err="1" smtClean="0"/>
              <a:t>x.x</a:t>
            </a:r>
            <a:r>
              <a:rPr lang="en-US" dirty="0" smtClean="0"/>
              <a:t> %, an excellent market position. As a result of the extremely competitive market environment, we do not foresee a sustainable significant shift of the market share relationships.</a:t>
            </a:r>
          </a:p>
          <a:p>
            <a:pPr lvl="2">
              <a:defRPr/>
            </a:pPr>
            <a:r>
              <a:rPr lang="en-US" dirty="0" smtClean="0"/>
              <a:t>We expect that the sustainable sales in region/segment, etc. will be marked by XXX. To become less dependent on the volatilities of the segment XXX, a higher sales percentage of segment XXX was assumed in the long term.</a:t>
            </a:r>
          </a:p>
          <a:p>
            <a:pPr lvl="2">
              <a:defRPr/>
            </a:pPr>
            <a:r>
              <a:rPr lang="en-US" dirty="0" smtClean="0"/>
              <a:t>In view of this and in expectation of future XXX we have, in consideration of regional estimates, set the sustainable level of sales at € XX.X million.</a:t>
            </a:r>
          </a:p>
          <a:p>
            <a:pPr marL="0" lvl="2" indent="0">
              <a:spcAft>
                <a:spcPts val="200"/>
              </a:spcAft>
              <a:buNone/>
            </a:pPr>
            <a:endParaRPr lang="en-US" sz="800" dirty="0"/>
          </a:p>
        </p:txBody>
      </p:sp>
      <p:sp>
        <p:nvSpPr>
          <p:cNvPr id="4" name="Titel 3"/>
          <p:cNvSpPr>
            <a:spLocks noGrp="1"/>
          </p:cNvSpPr>
          <p:nvPr>
            <p:ph type="title"/>
          </p:nvPr>
        </p:nvSpPr>
        <p:spPr/>
        <p:txBody>
          <a:bodyPr/>
          <a:lstStyle/>
          <a:p>
            <a:r>
              <a:rPr lang="en-US" dirty="0"/>
              <a:t>2. On what is a suitable sustainable operative level of profit oriented? (1/2)</a:t>
            </a:r>
          </a:p>
        </p:txBody>
      </p:sp>
      <p:sp>
        <p:nvSpPr>
          <p:cNvPr id="3" name="Textplatzhalter 2"/>
          <p:cNvSpPr>
            <a:spLocks noGrp="1"/>
          </p:cNvSpPr>
          <p:nvPr>
            <p:ph type="body" sz="quarter" idx="13"/>
          </p:nvPr>
        </p:nvSpPr>
        <p:spPr/>
        <p:txBody>
          <a:bodyPr/>
          <a:lstStyle/>
          <a:p>
            <a:r>
              <a:rPr lang="en-US" dirty="0"/>
              <a:t>Sustainable Result (income)/Terminal Value </a:t>
            </a:r>
          </a:p>
        </p:txBody>
      </p:sp>
      <p:sp>
        <p:nvSpPr>
          <p:cNvPr id="2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Sustainable level of sales</a:t>
            </a:r>
          </a:p>
        </p:txBody>
      </p:sp>
      <p:graphicFrame>
        <p:nvGraphicFramePr>
          <p:cNvPr id="33" name="Group 90"/>
          <p:cNvGraphicFramePr>
            <a:graphicFrameLocks noGrp="1"/>
          </p:cNvGraphicFramePr>
          <p:nvPr>
            <p:custDataLst>
              <p:tags r:id="rId2"/>
            </p:custDataLst>
            <p:extLst>
              <p:ext uri="{D42A27DB-BD31-4B8C-83A1-F6EECF244321}">
                <p14:modId xmlns:p14="http://schemas.microsoft.com/office/powerpoint/2010/main" val="359859772"/>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5" name="Grafik 14"/>
          <p:cNvPicPr>
            <a:picLocks noChangeAspect="1"/>
          </p:cNvPicPr>
          <p:nvPr/>
        </p:nvPicPr>
        <p:blipFill>
          <a:blip r:embed="rId13"/>
          <a:stretch>
            <a:fillRect/>
          </a:stretch>
        </p:blipFill>
        <p:spPr>
          <a:xfrm>
            <a:off x="7977911" y="5730391"/>
            <a:ext cx="340197" cy="405178"/>
          </a:xfrm>
          <a:prstGeom prst="rect">
            <a:avLst/>
          </a:prstGeom>
        </p:spPr>
      </p:pic>
      <p:pic>
        <p:nvPicPr>
          <p:cNvPr id="16" name="Grafik 15"/>
          <p:cNvPicPr>
            <a:picLocks noChangeAspect="1"/>
          </p:cNvPicPr>
          <p:nvPr/>
        </p:nvPicPr>
        <p:blipFill>
          <a:blip r:embed="rId14"/>
          <a:stretch>
            <a:fillRect/>
          </a:stretch>
        </p:blipFill>
        <p:spPr>
          <a:xfrm>
            <a:off x="8261527" y="5730391"/>
            <a:ext cx="340197" cy="405178"/>
          </a:xfrm>
          <a:prstGeom prst="rect">
            <a:avLst/>
          </a:prstGeom>
        </p:spPr>
      </p:pic>
      <p:pic>
        <p:nvPicPr>
          <p:cNvPr id="17" name="Grafik 16"/>
          <p:cNvPicPr>
            <a:picLocks noChangeAspect="1"/>
          </p:cNvPicPr>
          <p:nvPr/>
        </p:nvPicPr>
        <p:blipFill>
          <a:blip r:embed="rId15"/>
          <a:stretch>
            <a:fillRect/>
          </a:stretch>
        </p:blipFill>
        <p:spPr>
          <a:xfrm>
            <a:off x="8545143" y="5730391"/>
            <a:ext cx="340197" cy="405178"/>
          </a:xfrm>
          <a:prstGeom prst="rect">
            <a:avLst/>
          </a:prstGeom>
        </p:spPr>
      </p:pic>
      <p:pic>
        <p:nvPicPr>
          <p:cNvPr id="18" name="Grafik 17"/>
          <p:cNvPicPr>
            <a:picLocks noChangeAspect="1"/>
          </p:cNvPicPr>
          <p:nvPr/>
        </p:nvPicPr>
        <p:blipFill>
          <a:blip r:embed="rId16">
            <a:duotone>
              <a:schemeClr val="bg2">
                <a:shade val="45000"/>
                <a:satMod val="135000"/>
              </a:schemeClr>
              <a:prstClr val="white"/>
            </a:duotone>
          </a:blip>
          <a:stretch>
            <a:fillRect/>
          </a:stretch>
        </p:blipFill>
        <p:spPr>
          <a:xfrm>
            <a:off x="8828759" y="5730391"/>
            <a:ext cx="340197" cy="405178"/>
          </a:xfrm>
          <a:prstGeom prst="rect">
            <a:avLst/>
          </a:prstGeom>
        </p:spPr>
      </p:pic>
      <p:pic>
        <p:nvPicPr>
          <p:cNvPr id="19" name="Grafik 18"/>
          <p:cNvPicPr>
            <a:picLocks noChangeAspect="1"/>
          </p:cNvPicPr>
          <p:nvPr/>
        </p:nvPicPr>
        <p:blipFill>
          <a:blip r:embed="rId17">
            <a:duotone>
              <a:schemeClr val="bg2">
                <a:shade val="45000"/>
                <a:satMod val="135000"/>
              </a:schemeClr>
              <a:prstClr val="white"/>
            </a:duotone>
          </a:blip>
          <a:stretch>
            <a:fillRect/>
          </a:stretch>
        </p:blipFill>
        <p:spPr>
          <a:xfrm>
            <a:off x="9112375" y="5730391"/>
            <a:ext cx="340197" cy="405178"/>
          </a:xfrm>
          <a:prstGeom prst="rect">
            <a:avLst/>
          </a:prstGeom>
        </p:spPr>
      </p:pic>
      <p:pic>
        <p:nvPicPr>
          <p:cNvPr id="20" name="Grafik 19"/>
          <p:cNvPicPr>
            <a:picLocks noChangeAspect="1"/>
          </p:cNvPicPr>
          <p:nvPr/>
        </p:nvPicPr>
        <p:blipFill>
          <a:blip r:embed="rId18"/>
          <a:stretch>
            <a:fillRect/>
          </a:stretch>
        </p:blipFill>
        <p:spPr>
          <a:xfrm>
            <a:off x="7694295" y="5730391"/>
            <a:ext cx="340197" cy="405178"/>
          </a:xfrm>
          <a:prstGeom prst="rect">
            <a:avLst/>
          </a:prstGeom>
        </p:spPr>
      </p:pic>
      <p:sp>
        <p:nvSpPr>
          <p:cNvPr id="21" name="Text Placeholder 12"/>
          <p:cNvSpPr txBox="1">
            <a:spLocks/>
          </p:cNvSpPr>
          <p:nvPr>
            <p:custDataLst>
              <p:tags r:id="rId3"/>
            </p:custDataLst>
          </p:nvPr>
        </p:nvSpPr>
        <p:spPr>
          <a:xfrm>
            <a:off x="2447922" y="3824402"/>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Cyclical company</a:t>
            </a:r>
            <a:endParaRPr lang="en-US" sz="900" kern="0" dirty="0">
              <a:latin typeface="Arial" panose="020B0604020202020204" pitchFamily="34" charset="0"/>
              <a:cs typeface="Arial" panose="020B0604020202020204" pitchFamily="34" charset="0"/>
            </a:endParaRPr>
          </a:p>
        </p:txBody>
      </p:sp>
      <p:pic>
        <p:nvPicPr>
          <p:cNvPr id="22" name="Grafik 21"/>
          <p:cNvPicPr>
            <a:picLocks noChangeAspect="1"/>
          </p:cNvPicPr>
          <p:nvPr>
            <p:custDataLst>
              <p:tags r:id="rId4"/>
            </p:custDataLst>
          </p:nvPr>
        </p:nvPicPr>
        <p:blipFill rotWithShape="1">
          <a:blip r:embed="rId19"/>
          <a:srcRect t="11717" r="4829" b="12285"/>
          <a:stretch/>
        </p:blipFill>
        <p:spPr>
          <a:xfrm>
            <a:off x="2436813" y="4095750"/>
            <a:ext cx="3473319" cy="1911672"/>
          </a:xfrm>
          <a:prstGeom prst="rect">
            <a:avLst/>
          </a:prstGeom>
        </p:spPr>
      </p:pic>
      <p:pic>
        <p:nvPicPr>
          <p:cNvPr id="23" name="Grafik 22"/>
          <p:cNvPicPr>
            <a:picLocks noChangeAspect="1"/>
          </p:cNvPicPr>
          <p:nvPr>
            <p:custDataLst>
              <p:tags r:id="rId5"/>
            </p:custDataLst>
          </p:nvPr>
        </p:nvPicPr>
        <p:blipFill>
          <a:blip r:embed="rId20"/>
          <a:stretch>
            <a:fillRect/>
          </a:stretch>
        </p:blipFill>
        <p:spPr>
          <a:xfrm>
            <a:off x="-2793400" y="3794125"/>
            <a:ext cx="1975275" cy="2225233"/>
          </a:xfrm>
          <a:prstGeom prst="rect">
            <a:avLst/>
          </a:prstGeom>
        </p:spPr>
      </p:pic>
      <p:pic>
        <p:nvPicPr>
          <p:cNvPr id="10" name="Grafik 9"/>
          <p:cNvPicPr>
            <a:picLocks noChangeAspect="1"/>
          </p:cNvPicPr>
          <p:nvPr>
            <p:custDataLst>
              <p:tags r:id="rId6"/>
            </p:custDataLst>
          </p:nvPr>
        </p:nvPicPr>
        <p:blipFill>
          <a:blip r:embed="rId21"/>
          <a:stretch>
            <a:fillRect/>
          </a:stretch>
        </p:blipFill>
        <p:spPr>
          <a:xfrm>
            <a:off x="-2793400" y="1422400"/>
            <a:ext cx="1975275" cy="2219136"/>
          </a:xfrm>
          <a:prstGeom prst="rect">
            <a:avLst/>
          </a:prstGeom>
        </p:spPr>
      </p:pic>
      <p:grpSp>
        <p:nvGrpSpPr>
          <p:cNvPr id="32" name="Group 2"/>
          <p:cNvGrpSpPr/>
          <p:nvPr>
            <p:custDataLst>
              <p:tags r:id="rId7"/>
            </p:custDataLst>
          </p:nvPr>
        </p:nvGrpSpPr>
        <p:grpSpPr>
          <a:xfrm>
            <a:off x="2925265" y="1619250"/>
            <a:ext cx="2027736" cy="1866900"/>
            <a:chOff x="-755730" y="5561012"/>
            <a:chExt cx="2174657" cy="1624013"/>
          </a:xfrm>
        </p:grpSpPr>
        <p:sp>
          <p:nvSpPr>
            <p:cNvPr id="34" name="Rectangle 2"/>
            <p:cNvSpPr>
              <a:spLocks noChangeArrowheads="1"/>
            </p:cNvSpPr>
            <p:nvPr>
              <p:custDataLst>
                <p:tags r:id="rId9"/>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5" name="Rectangle 2"/>
            <p:cNvSpPr>
              <a:spLocks noChangeArrowheads="1"/>
            </p:cNvSpPr>
            <p:nvPr>
              <p:custDataLst>
                <p:tags r:id="rId10"/>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13" name="Grafik 12"/>
          <p:cNvPicPr>
            <a:picLocks noChangeAspect="1"/>
          </p:cNvPicPr>
          <p:nvPr>
            <p:custDataLst>
              <p:tags r:id="rId8"/>
            </p:custDataLst>
          </p:nvPr>
        </p:nvPicPr>
        <p:blipFill rotWithShape="1">
          <a:blip r:embed="rId22"/>
          <a:srcRect l="2120" t="13022" r="13079" b="24148"/>
          <a:stretch/>
        </p:blipFill>
        <p:spPr>
          <a:xfrm>
            <a:off x="2447925" y="1762124"/>
            <a:ext cx="3390900" cy="1828801"/>
          </a:xfrm>
          <a:prstGeom prst="rect">
            <a:avLst/>
          </a:prstGeom>
        </p:spPr>
      </p:pic>
    </p:spTree>
    <p:extLst>
      <p:ext uri="{BB962C8B-B14F-4D97-AF65-F5344CB8AC3E}">
        <p14:creationId xmlns:p14="http://schemas.microsoft.com/office/powerpoint/2010/main" val="31540303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4.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6"/>
</p:tagLst>
</file>

<file path=ppt/tags/tag15.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6"/>
  <p:tag name="WASTB" val="TRUE"/>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7"/>
</p:tagLst>
</file>

<file path=ppt/tags/tag17.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7"/>
  <p:tag name="WASTB" val="TRUE"/>
</p:tagLst>
</file>

<file path=ppt/tags/tag18.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9.xml><?xml version="1.0" encoding="utf-8"?>
<p:tagLst xmlns:a="http://schemas.openxmlformats.org/drawingml/2006/main" xmlns:r="http://schemas.openxmlformats.org/officeDocument/2006/relationships" xmlns:p="http://schemas.openxmlformats.org/presentationml/2006/main">
  <p:tag name="FASFONT" val="Univers55"/>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FASFONT" val="Univers55"/>
</p:tagLst>
</file>

<file path=ppt/tags/tag21.xml><?xml version="1.0" encoding="utf-8"?>
<p:tagLst xmlns:a="http://schemas.openxmlformats.org/drawingml/2006/main" xmlns:r="http://schemas.openxmlformats.org/officeDocument/2006/relationships" xmlns:p="http://schemas.openxmlformats.org/presentationml/2006/main">
  <p:tag name="FASFONT" val="Univers55"/>
</p:tagLst>
</file>

<file path=ppt/tags/tag2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3.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8"/>
</p:tagLst>
</file>

<file path=ppt/tags/tag24.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8"/>
  <p:tag name="WASTB" val="TRU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9.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6"/>
</p:tagLst>
</file>

<file path=ppt/tags/tag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0.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6"/>
  <p:tag name="WASTB" val="TRUE"/>
</p:tagLst>
</file>

<file path=ppt/tags/tag31.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9"/>
  <p:tag name="WASTB" val="TRUE"/>
</p:tagLst>
</file>

<file path=ppt/tags/tag32.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33.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9"/>
</p:tagLst>
</file>

<file path=ppt/tags/tag34.xml><?xml version="1.0" encoding="utf-8"?>
<p:tagLst xmlns:a="http://schemas.openxmlformats.org/drawingml/2006/main" xmlns:r="http://schemas.openxmlformats.org/officeDocument/2006/relationships" xmlns:p="http://schemas.openxmlformats.org/presentationml/2006/main">
  <p:tag name="FASFONT" val="Univers55"/>
</p:tagLst>
</file>

<file path=ppt/tags/tag35.xml><?xml version="1.0" encoding="utf-8"?>
<p:tagLst xmlns:a="http://schemas.openxmlformats.org/drawingml/2006/main" xmlns:r="http://schemas.openxmlformats.org/officeDocument/2006/relationships" xmlns:p="http://schemas.openxmlformats.org/presentationml/2006/main">
  <p:tag name="FASFONT" val="Univers55"/>
</p:tagLst>
</file>

<file path=ppt/tags/tag3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3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9.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10"/>
  <p:tag name="WASTB" val="TRUE"/>
</p:tagLst>
</file>

<file path=ppt/tags/tag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0.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10"/>
</p:tagLst>
</file>

<file path=ppt/tags/tag41.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2_Comparison!02_Comparison Diagramm 23"/>
</p:tagLst>
</file>

<file path=ppt/tags/tag42.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2_Comparison!02_Comparison Diagramm 23"/>
  <p:tag name="WASTB" val="TRUE"/>
</p:tagLst>
</file>

<file path=ppt/tags/tag4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6.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2_Comparison!02_Comparison Diagramm 24"/>
</p:tagLst>
</file>

<file path=ppt/tags/tag47.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7_Investments!07_Investments Diagramm 10"/>
</p:tagLst>
</file>

<file path=ppt/tags/tag48.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49.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5.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6"/>
</p:tagLst>
</file>

<file path=ppt/tags/tag50.xml><?xml version="1.0" encoding="utf-8"?>
<p:tagLst xmlns:a="http://schemas.openxmlformats.org/drawingml/2006/main" xmlns:r="http://schemas.openxmlformats.org/officeDocument/2006/relationships" xmlns:p="http://schemas.openxmlformats.org/presentationml/2006/main">
  <p:tag name="FASFONT" val="Univers55"/>
</p:tagLst>
</file>

<file path=ppt/tags/tag51.xml><?xml version="1.0" encoding="utf-8"?>
<p:tagLst xmlns:a="http://schemas.openxmlformats.org/drawingml/2006/main" xmlns:r="http://schemas.openxmlformats.org/officeDocument/2006/relationships" xmlns:p="http://schemas.openxmlformats.org/presentationml/2006/main">
  <p:tag name="FASFONT" val="Univers55"/>
</p:tagLst>
</file>

<file path=ppt/tags/tag52.xml><?xml version="1.0" encoding="utf-8"?>
<p:tagLst xmlns:a="http://schemas.openxmlformats.org/drawingml/2006/main" xmlns:r="http://schemas.openxmlformats.org/officeDocument/2006/relationships" xmlns:p="http://schemas.openxmlformats.org/presentationml/2006/main">
  <p:tag name="FASFONT" val="Univers55"/>
</p:tagLst>
</file>

<file path=ppt/tags/tag53.xml><?xml version="1.0" encoding="utf-8"?>
<p:tagLst xmlns:a="http://schemas.openxmlformats.org/drawingml/2006/main" xmlns:r="http://schemas.openxmlformats.org/officeDocument/2006/relationships" xmlns:p="http://schemas.openxmlformats.org/presentationml/2006/main">
  <p:tag name="FASFONT" val="Univers55"/>
</p:tagLst>
</file>

<file path=ppt/tags/tag5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56.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57.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2_Comparison!02_Comparison Diagramm 38"/>
</p:tagLst>
</file>

<file path=ppt/tags/tag58.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2_Comparison!02_Comparison Diagramm 38"/>
  <p:tag name="WASTB" val="TRUE"/>
</p:tagLst>
</file>

<file path=ppt/tags/tag59.xml><?xml version="1.0" encoding="utf-8"?>
<p:tagLst xmlns:a="http://schemas.openxmlformats.org/drawingml/2006/main" xmlns:r="http://schemas.openxmlformats.org/officeDocument/2006/relationships" xmlns:p="http://schemas.openxmlformats.org/presentationml/2006/main">
  <p:tag name="FASFONT" val="Univers55"/>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6"/>
  <p:tag name="WASTB" val="TRUE"/>
</p:tagLst>
</file>

<file path=ppt/tags/tag60.xml><?xml version="1.0" encoding="utf-8"?>
<p:tagLst xmlns:a="http://schemas.openxmlformats.org/drawingml/2006/main" xmlns:r="http://schemas.openxmlformats.org/officeDocument/2006/relationships" xmlns:p="http://schemas.openxmlformats.org/presentationml/2006/main">
  <p:tag name="FASFONT" val="Univers55"/>
</p:tagLst>
</file>

<file path=ppt/tags/tag6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63.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11"/>
  <p:tag name="WASTB" val="TRUE"/>
</p:tagLst>
</file>

<file path=ppt/tags/tag64.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11"/>
</p:tagLst>
</file>

<file path=ppt/tags/tag65.xml><?xml version="1.0" encoding="utf-8"?>
<p:tagLst xmlns:a="http://schemas.openxmlformats.org/drawingml/2006/main" xmlns:r="http://schemas.openxmlformats.org/officeDocument/2006/relationships" xmlns:p="http://schemas.openxmlformats.org/presentationml/2006/main">
  <p:tag name="COPYRIGHT1" val="TRUE"/>
</p:tagLst>
</file>

<file path=ppt/tags/tag7.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7"/>
  <p:tag name="WASTB" val="TRUE"/>
</p:tagLst>
</file>

<file path=ppt/tags/tag8.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lanning.xlsx]09_Sustainable year!09_Sustainable year Diagramm 7"/>
</p:tagLst>
</file>

<file path=ppt/tags/tag9.xml><?xml version="1.0" encoding="utf-8"?>
<p:tagLst xmlns:a="http://schemas.openxmlformats.org/drawingml/2006/main" xmlns:r="http://schemas.openxmlformats.org/officeDocument/2006/relationships" xmlns:p="http://schemas.openxmlformats.org/presentationml/2006/main">
  <p:tag name="FASFONT" val="Univers5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350428-732A-41EA-B8DC-04C537D75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A06638-3283-457A-9738-25324F9A67B6}">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B498807B-7209-4471-908D-30E4F09F28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3254</Words>
  <Application>Microsoft Office PowerPoint</Application>
  <PresentationFormat>A4-Papier (210x297 mm)</PresentationFormat>
  <Paragraphs>233</Paragraphs>
  <Slides>14</Slides>
  <Notes>14</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14</vt:i4>
      </vt:variant>
    </vt:vector>
  </HeadingPairs>
  <TitlesOfParts>
    <vt:vector size="21" baseType="lpstr">
      <vt:lpstr>Arial</vt:lpstr>
      <vt:lpstr>Calibri</vt:lpstr>
      <vt:lpstr>KPMG Extralight</vt:lpstr>
      <vt:lpstr>KPMG Light</vt:lpstr>
      <vt:lpstr>Univers for KPMG Light</vt:lpstr>
      <vt:lpstr>KPMG_Report_4x3_050216_2016</vt:lpstr>
      <vt:lpstr>Arbeitsblatt</vt:lpstr>
      <vt:lpstr>Workbook Sustainable Result (income)/Terminal Value</vt:lpstr>
      <vt:lpstr>Disclaimer</vt:lpstr>
      <vt:lpstr>Overview (1/4) – Mission statement</vt:lpstr>
      <vt:lpstr>Overview (2/4) – Flow chart</vt:lpstr>
      <vt:lpstr>Overview (3/4) – Pitfalls</vt:lpstr>
      <vt:lpstr>Overview (4/4) – Core issues</vt:lpstr>
      <vt:lpstr>1. When is the planning horizon to be extended? (1/2)</vt:lpstr>
      <vt:lpstr>1. When is the planning horizon to be extended? (2/2)</vt:lpstr>
      <vt:lpstr>2. On what is a suitable sustainable operative level of profit oriented? (1/2)</vt:lpstr>
      <vt:lpstr>2. On what is a suitable sustainable operative level of profit oriented? (2/2)</vt:lpstr>
      <vt:lpstr>3. What is a suitable reinvestment ratio?</vt:lpstr>
      <vt:lpstr>4. What is a suitable level for a sustainable capital structure and a sustainable financial result?</vt:lpstr>
      <vt:lpstr>5. What is a suitable level for a sustainable tax burden?</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413</cp:revision>
  <dcterms:created xsi:type="dcterms:W3CDTF">2016-06-20T11:42:26Z</dcterms:created>
  <dcterms:modified xsi:type="dcterms:W3CDTF">2017-04-21T08:35:07Z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